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ppt/theme/themeOverride18.xml" ContentType="application/vnd.openxmlformats-officedocument.themeOverride+xml"/>
  <Override PartName="/ppt/notesSlides/notesSlide18.xml" ContentType="application/vnd.openxmlformats-officedocument.presentationml.notesSlide+xml"/>
  <Override PartName="/ppt/theme/themeOverride19.xml" ContentType="application/vnd.openxmlformats-officedocument.themeOverride+xml"/>
  <Override PartName="/ppt/notesSlides/notesSlide19.xml" ContentType="application/vnd.openxmlformats-officedocument.presentationml.notesSlide+xml"/>
  <Override PartName="/ppt/theme/themeOverride20.xml" ContentType="application/vnd.openxmlformats-officedocument.themeOverride+xml"/>
  <Override PartName="/ppt/notesSlides/notesSlide20.xml" ContentType="application/vnd.openxmlformats-officedocument.presentationml.notesSlide+xml"/>
  <Override PartName="/ppt/theme/themeOverride21.xml" ContentType="application/vnd.openxmlformats-officedocument.themeOverride+xml"/>
  <Override PartName="/ppt/notesSlides/notesSlide21.xml" ContentType="application/vnd.openxmlformats-officedocument.presentationml.notesSlide+xml"/>
  <Override PartName="/ppt/theme/themeOverride22.xml" ContentType="application/vnd.openxmlformats-officedocument.themeOverride+xml"/>
  <Override PartName="/ppt/notesSlides/notesSlide22.xml" ContentType="application/vnd.openxmlformats-officedocument.presentationml.notesSlide+xml"/>
  <Override PartName="/ppt/theme/themeOverride23.xml" ContentType="application/vnd.openxmlformats-officedocument.themeOverride+xml"/>
  <Override PartName="/ppt/notesSlides/notesSlide23.xml" ContentType="application/vnd.openxmlformats-officedocument.presentationml.notesSlide+xml"/>
  <Override PartName="/ppt/theme/themeOverride24.xml" ContentType="application/vnd.openxmlformats-officedocument.themeOverride+xml"/>
  <Override PartName="/ppt/notesSlides/notesSlide24.xml" ContentType="application/vnd.openxmlformats-officedocument.presentationml.notesSlide+xml"/>
  <Override PartName="/ppt/theme/themeOverride25.xml" ContentType="application/vnd.openxmlformats-officedocument.themeOverride+xml"/>
  <Override PartName="/ppt/notesSlides/notesSlide25.xml" ContentType="application/vnd.openxmlformats-officedocument.presentationml.notesSlide+xml"/>
  <Override PartName="/ppt/theme/themeOverride26.xml" ContentType="application/vnd.openxmlformats-officedocument.themeOverride+xml"/>
  <Override PartName="/ppt/notesSlides/notesSlide26.xml" ContentType="application/vnd.openxmlformats-officedocument.presentationml.notesSlide+xml"/>
  <Override PartName="/ppt/theme/themeOverride27.xml" ContentType="application/vnd.openxmlformats-officedocument.themeOverride+xml"/>
  <Override PartName="/ppt/notesSlides/notesSlide27.xml" ContentType="application/vnd.openxmlformats-officedocument.presentationml.notesSlide+xml"/>
  <Override PartName="/ppt/theme/themeOverride28.xml" ContentType="application/vnd.openxmlformats-officedocument.themeOverride+xml"/>
  <Override PartName="/ppt/notesSlides/notesSlide28.xml" ContentType="application/vnd.openxmlformats-officedocument.presentationml.notesSlide+xml"/>
  <Override PartName="/ppt/theme/themeOverride29.xml" ContentType="application/vnd.openxmlformats-officedocument.themeOverride+xml"/>
  <Override PartName="/ppt/notesSlides/notesSlide29.xml" ContentType="application/vnd.openxmlformats-officedocument.presentationml.notesSlide+xml"/>
  <Override PartName="/ppt/theme/themeOverride30.xml" ContentType="application/vnd.openxmlformats-officedocument.themeOverride+xml"/>
  <Override PartName="/ppt/notesSlides/notesSlide30.xml" ContentType="application/vnd.openxmlformats-officedocument.presentationml.notesSlide+xml"/>
  <Override PartName="/ppt/theme/themeOverride31.xml" ContentType="application/vnd.openxmlformats-officedocument.themeOverride+xml"/>
  <Override PartName="/ppt/notesSlides/notesSlide3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32.xml" ContentType="application/vnd.openxmlformats-officedocument.themeOverride+xml"/>
  <Override PartName="/ppt/notesSlides/notesSlide32.xml" ContentType="application/vnd.openxmlformats-officedocument.presentationml.notesSlide+xml"/>
  <Override PartName="/ppt/theme/themeOverride33.xml" ContentType="application/vnd.openxmlformats-officedocument.themeOverride+xml"/>
  <Override PartName="/ppt/notesSlides/notesSlide33.xml" ContentType="application/vnd.openxmlformats-officedocument.presentationml.notesSlide+xml"/>
  <Override PartName="/ppt/theme/themeOverride34.xml" ContentType="application/vnd.openxmlformats-officedocument.themeOverride+xml"/>
  <Override PartName="/ppt/notesSlides/notesSlide34.xml" ContentType="application/vnd.openxmlformats-officedocument.presentationml.notesSlide+xml"/>
  <Override PartName="/ppt/theme/themeOverride35.xml" ContentType="application/vnd.openxmlformats-officedocument.themeOverride+xml"/>
  <Override PartName="/ppt/notesSlides/notesSlide35.xml" ContentType="application/vnd.openxmlformats-officedocument.presentationml.notesSlide+xml"/>
  <Override PartName="/ppt/theme/themeOverride36.xml" ContentType="application/vnd.openxmlformats-officedocument.themeOverride+xml"/>
  <Override PartName="/ppt/notesSlides/notesSlide36.xml" ContentType="application/vnd.openxmlformats-officedocument.presentationml.notesSlide+xml"/>
  <Override PartName="/ppt/theme/themeOverride37.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heme/themeOverride38.xml" ContentType="application/vnd.openxmlformats-officedocument.themeOverride+xml"/>
  <Override PartName="/ppt/notesSlides/notesSlide39.xml" ContentType="application/vnd.openxmlformats-officedocument.presentationml.notesSlide+xml"/>
  <Override PartName="/ppt/theme/themeOverride39.xml" ContentType="application/vnd.openxmlformats-officedocument.themeOverride+xml"/>
  <Override PartName="/ppt/notesSlides/notesSlide40.xml" ContentType="application/vnd.openxmlformats-officedocument.presentationml.notesSlide+xml"/>
  <Override PartName="/ppt/theme/themeOverride40.xml" ContentType="application/vnd.openxmlformats-officedocument.themeOverride+xml"/>
  <Override PartName="/ppt/notesSlides/notesSlide41.xml" ContentType="application/vnd.openxmlformats-officedocument.presentationml.notesSlide+xml"/>
  <Override PartName="/ppt/theme/themeOverride41.xml" ContentType="application/vnd.openxmlformats-officedocument.themeOverride+xml"/>
  <Override PartName="/ppt/notesSlides/notesSlide42.xml" ContentType="application/vnd.openxmlformats-officedocument.presentationml.notesSlide+xml"/>
  <Override PartName="/ppt/theme/themeOverride42.xml" ContentType="application/vnd.openxmlformats-officedocument.themeOverride+xml"/>
  <Override PartName="/ppt/notesSlides/notesSlide43.xml" ContentType="application/vnd.openxmlformats-officedocument.presentationml.notesSlide+xml"/>
  <Override PartName="/ppt/theme/themeOverride43.xml" ContentType="application/vnd.openxmlformats-officedocument.themeOverride+xml"/>
  <Override PartName="/ppt/notesSlides/notesSlide44.xml" ContentType="application/vnd.openxmlformats-officedocument.presentationml.notesSlide+xml"/>
  <Override PartName="/ppt/theme/themeOverride44.xml" ContentType="application/vnd.openxmlformats-officedocument.themeOverride+xml"/>
  <Override PartName="/ppt/notesSlides/notesSlide45.xml" ContentType="application/vnd.openxmlformats-officedocument.presentationml.notesSlide+xml"/>
  <Override PartName="/ppt/theme/themeOverride45.xml" ContentType="application/vnd.openxmlformats-officedocument.themeOverride+xml"/>
  <Override PartName="/ppt/notesSlides/notesSlide46.xml" ContentType="application/vnd.openxmlformats-officedocument.presentationml.notesSlide+xml"/>
  <Override PartName="/ppt/theme/themeOverride46.xml" ContentType="application/vnd.openxmlformats-officedocument.themeOverride+xml"/>
  <Override PartName="/ppt/notesSlides/notesSlide47.xml" ContentType="application/vnd.openxmlformats-officedocument.presentationml.notesSlide+xml"/>
  <Override PartName="/ppt/theme/themeOverride47.xml" ContentType="application/vnd.openxmlformats-officedocument.themeOverride+xml"/>
  <Override PartName="/ppt/notesSlides/notesSlide48.xml" ContentType="application/vnd.openxmlformats-officedocument.presentationml.notesSlide+xml"/>
  <Override PartName="/ppt/theme/themeOverride48.xml" ContentType="application/vnd.openxmlformats-officedocument.themeOverride+xml"/>
  <Override PartName="/ppt/notesSlides/notesSlide49.xml" ContentType="application/vnd.openxmlformats-officedocument.presentationml.notesSlide+xml"/>
  <Override PartName="/ppt/theme/themeOverride49.xml" ContentType="application/vnd.openxmlformats-officedocument.themeOverride+xml"/>
  <Override PartName="/ppt/notesSlides/notesSlide5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50.xml" ContentType="application/vnd.openxmlformats-officedocument.themeOverride+xml"/>
  <Override PartName="/ppt/notesSlides/notesSlide5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51.xml" ContentType="application/vnd.openxmlformats-officedocument.themeOverride+xml"/>
  <Override PartName="/ppt/notesSlides/notesSlide52.xml" ContentType="application/vnd.openxmlformats-officedocument.presentationml.notesSlide+xml"/>
  <Override PartName="/ppt/theme/themeOverride52.xml" ContentType="application/vnd.openxmlformats-officedocument.themeOverride+xml"/>
  <Override PartName="/ppt/notesSlides/notesSlide53.xml" ContentType="application/vnd.openxmlformats-officedocument.presentationml.notesSlide+xml"/>
  <Override PartName="/ppt/theme/themeOverride53.xml" ContentType="application/vnd.openxmlformats-officedocument.themeOverride+xml"/>
  <Override PartName="/ppt/notesSlides/notesSlide5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54.xml" ContentType="application/vnd.openxmlformats-officedocument.themeOverride+xml"/>
  <Override PartName="/ppt/notesSlides/notesSlide55.xml" ContentType="application/vnd.openxmlformats-officedocument.presentationml.notesSlide+xml"/>
  <Override PartName="/ppt/theme/themeOverride55.xml" ContentType="application/vnd.openxmlformats-officedocument.themeOverride+xml"/>
  <Override PartName="/ppt/notesSlides/notesSlide56.xml" ContentType="application/vnd.openxmlformats-officedocument.presentationml.notesSlide+xml"/>
  <Override PartName="/ppt/theme/themeOverride56.xml" ContentType="application/vnd.openxmlformats-officedocument.themeOverride+xml"/>
  <Override PartName="/ppt/notesSlides/notesSlide57.xml" ContentType="application/vnd.openxmlformats-officedocument.presentationml.notesSlide+xml"/>
  <Override PartName="/ppt/theme/themeOverride57.xml" ContentType="application/vnd.openxmlformats-officedocument.themeOverr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687" r:id="rId4"/>
  </p:sldMasterIdLst>
  <p:notesMasterIdLst>
    <p:notesMasterId r:id="rId65"/>
  </p:notesMasterIdLst>
  <p:handoutMasterIdLst>
    <p:handoutMasterId r:id="rId66"/>
  </p:handoutMasterIdLst>
  <p:sldIdLst>
    <p:sldId id="296" r:id="rId5"/>
    <p:sldId id="266" r:id="rId6"/>
    <p:sldId id="295" r:id="rId7"/>
    <p:sldId id="370" r:id="rId8"/>
    <p:sldId id="318" r:id="rId9"/>
    <p:sldId id="264" r:id="rId10"/>
    <p:sldId id="314" r:id="rId11"/>
    <p:sldId id="317" r:id="rId12"/>
    <p:sldId id="262" r:id="rId13"/>
    <p:sldId id="271" r:id="rId14"/>
    <p:sldId id="272" r:id="rId15"/>
    <p:sldId id="273" r:id="rId16"/>
    <p:sldId id="274" r:id="rId17"/>
    <p:sldId id="298" r:id="rId18"/>
    <p:sldId id="300" r:id="rId19"/>
    <p:sldId id="362" r:id="rId20"/>
    <p:sldId id="339" r:id="rId21"/>
    <p:sldId id="340" r:id="rId22"/>
    <p:sldId id="341" r:id="rId23"/>
    <p:sldId id="342" r:id="rId24"/>
    <p:sldId id="376" r:id="rId25"/>
    <p:sldId id="346" r:id="rId26"/>
    <p:sldId id="347" r:id="rId27"/>
    <p:sldId id="348" r:id="rId28"/>
    <p:sldId id="349" r:id="rId29"/>
    <p:sldId id="371" r:id="rId30"/>
    <p:sldId id="351" r:id="rId31"/>
    <p:sldId id="363" r:id="rId32"/>
    <p:sldId id="325" r:id="rId33"/>
    <p:sldId id="367" r:id="rId34"/>
    <p:sldId id="326" r:id="rId35"/>
    <p:sldId id="321" r:id="rId36"/>
    <p:sldId id="335" r:id="rId37"/>
    <p:sldId id="320" r:id="rId38"/>
    <p:sldId id="323" r:id="rId39"/>
    <p:sldId id="337" r:id="rId40"/>
    <p:sldId id="303" r:id="rId41"/>
    <p:sldId id="360" r:id="rId42"/>
    <p:sldId id="280" r:id="rId43"/>
    <p:sldId id="372" r:id="rId44"/>
    <p:sldId id="281" r:id="rId45"/>
    <p:sldId id="343" r:id="rId46"/>
    <p:sldId id="358" r:id="rId47"/>
    <p:sldId id="344" r:id="rId48"/>
    <p:sldId id="369" r:id="rId49"/>
    <p:sldId id="286" r:id="rId50"/>
    <p:sldId id="331" r:id="rId51"/>
    <p:sldId id="288" r:id="rId52"/>
    <p:sldId id="312" r:id="rId53"/>
    <p:sldId id="289" r:id="rId54"/>
    <p:sldId id="290" r:id="rId55"/>
    <p:sldId id="357" r:id="rId56"/>
    <p:sldId id="291" r:id="rId57"/>
    <p:sldId id="373" r:id="rId58"/>
    <p:sldId id="378" r:id="rId59"/>
    <p:sldId id="377" r:id="rId60"/>
    <p:sldId id="316" r:id="rId61"/>
    <p:sldId id="313" r:id="rId62"/>
    <p:sldId id="374" r:id="rId63"/>
    <p:sldId id="375" r:id="rId64"/>
  </p:sldIdLst>
  <p:sldSz cx="9144000" cy="6858000" type="screen4x3"/>
  <p:notesSz cx="7010400" cy="92964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0814"/>
    <a:srgbClr val="6600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00" autoAdjust="0"/>
    <p:restoredTop sz="90764" autoAdjust="0"/>
  </p:normalViewPr>
  <p:slideViewPr>
    <p:cSldViewPr>
      <p:cViewPr>
        <p:scale>
          <a:sx n="68" d="100"/>
          <a:sy n="68" d="100"/>
        </p:scale>
        <p:origin x="-1488" y="-66"/>
      </p:cViewPr>
      <p:guideLst>
        <p:guide orient="horz" pos="2160"/>
        <p:guide pos="2880"/>
      </p:guideLst>
    </p:cSldViewPr>
  </p:slideViewPr>
  <p:outlineViewPr>
    <p:cViewPr>
      <p:scale>
        <a:sx n="33" d="100"/>
        <a:sy n="33" d="100"/>
      </p:scale>
      <p:origin x="48" y="21942"/>
    </p:cViewPr>
  </p:outlineViewPr>
  <p:notesTextViewPr>
    <p:cViewPr>
      <p:scale>
        <a:sx n="1" d="1"/>
        <a:sy n="1" d="1"/>
      </p:scale>
      <p:origin x="0" y="0"/>
    </p:cViewPr>
  </p:notesTextViewPr>
  <p:sorterViewPr>
    <p:cViewPr>
      <p:scale>
        <a:sx n="100" d="100"/>
        <a:sy n="100" d="100"/>
      </p:scale>
      <p:origin x="0" y="579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FCD8CB-373B-46C5-9CE0-55A55895381A}"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CL"/>
        </a:p>
      </dgm:t>
    </dgm:pt>
    <dgm:pt modelId="{29A8EE36-79E8-4F34-93CD-03762DDE9979}">
      <dgm:prSet phldrT="[Texto]"/>
      <dgm:spPr>
        <a:solidFill>
          <a:srgbClr val="92D050"/>
        </a:solidFill>
      </dgm:spPr>
      <dgm:t>
        <a:bodyPr/>
        <a:lstStyle/>
        <a:p>
          <a:r>
            <a:rPr lang="es-CL" b="1" dirty="0" smtClean="0"/>
            <a:t>Solvencia</a:t>
          </a:r>
        </a:p>
        <a:p>
          <a:r>
            <a:rPr lang="es-CL" b="1" dirty="0" smtClean="0"/>
            <a:t>De la Compañía</a:t>
          </a:r>
          <a:endParaRPr lang="es-CL" b="1" dirty="0"/>
        </a:p>
      </dgm:t>
    </dgm:pt>
    <dgm:pt modelId="{9D48D7FB-1FDB-4CD5-B316-C60C6C88596F}" type="sibTrans" cxnId="{1378635F-0023-4850-B811-25524E1E8521}">
      <dgm:prSet/>
      <dgm:spPr/>
      <dgm:t>
        <a:bodyPr/>
        <a:lstStyle/>
        <a:p>
          <a:endParaRPr lang="es-CL"/>
        </a:p>
      </dgm:t>
    </dgm:pt>
    <dgm:pt modelId="{42B35FED-57A0-400D-BB13-D78CF1727CD2}" type="parTrans" cxnId="{1378635F-0023-4850-B811-25524E1E8521}">
      <dgm:prSet/>
      <dgm:spPr/>
      <dgm:t>
        <a:bodyPr/>
        <a:lstStyle/>
        <a:p>
          <a:endParaRPr lang="es-CL"/>
        </a:p>
      </dgm:t>
    </dgm:pt>
    <dgm:pt modelId="{99088298-441B-4770-9DD5-16D7F29955C7}" type="pres">
      <dgm:prSet presAssocID="{95FCD8CB-373B-46C5-9CE0-55A55895381A}" presName="Name0" presStyleCnt="0">
        <dgm:presLayoutVars>
          <dgm:chMax val="1"/>
          <dgm:dir/>
          <dgm:animLvl val="ctr"/>
          <dgm:resizeHandles val="exact"/>
        </dgm:presLayoutVars>
      </dgm:prSet>
      <dgm:spPr/>
      <dgm:t>
        <a:bodyPr/>
        <a:lstStyle/>
        <a:p>
          <a:endParaRPr lang="es-CL"/>
        </a:p>
      </dgm:t>
    </dgm:pt>
    <dgm:pt modelId="{42D5B97A-971B-4F86-AC2D-8EC38AE82783}" type="pres">
      <dgm:prSet presAssocID="{29A8EE36-79E8-4F34-93CD-03762DDE9979}" presName="centerShape" presStyleLbl="node0" presStyleIdx="0" presStyleCnt="1" custScaleX="17801" custScaleY="6644" custLinFactNeighborX="2499" custLinFactNeighborY="4314"/>
      <dgm:spPr/>
      <dgm:t>
        <a:bodyPr/>
        <a:lstStyle/>
        <a:p>
          <a:endParaRPr lang="es-CL"/>
        </a:p>
      </dgm:t>
    </dgm:pt>
  </dgm:ptLst>
  <dgm:cxnLst>
    <dgm:cxn modelId="{1D18FC07-96F3-435D-9CB4-B47067E5043C}" type="presOf" srcId="{29A8EE36-79E8-4F34-93CD-03762DDE9979}" destId="{42D5B97A-971B-4F86-AC2D-8EC38AE82783}" srcOrd="0" destOrd="0" presId="urn:microsoft.com/office/officeart/2005/8/layout/radial6"/>
    <dgm:cxn modelId="{1378635F-0023-4850-B811-25524E1E8521}" srcId="{95FCD8CB-373B-46C5-9CE0-55A55895381A}" destId="{29A8EE36-79E8-4F34-93CD-03762DDE9979}" srcOrd="0" destOrd="0" parTransId="{42B35FED-57A0-400D-BB13-D78CF1727CD2}" sibTransId="{9D48D7FB-1FDB-4CD5-B316-C60C6C88596F}"/>
    <dgm:cxn modelId="{11E5539E-FC83-4488-B36E-F14760460A72}" type="presOf" srcId="{95FCD8CB-373B-46C5-9CE0-55A55895381A}" destId="{99088298-441B-4770-9DD5-16D7F29955C7}" srcOrd="0" destOrd="0" presId="urn:microsoft.com/office/officeart/2005/8/layout/radial6"/>
    <dgm:cxn modelId="{5CAF1D10-173B-4857-82E3-FEF8FDD400DB}" type="presParOf" srcId="{99088298-441B-4770-9DD5-16D7F29955C7}" destId="{42D5B97A-971B-4F86-AC2D-8EC38AE82783}" srcOrd="0" destOrd="0" presId="urn:microsoft.com/office/officeart/2005/8/layout/radial6"/>
  </dgm:cxnLst>
  <dgm:bg>
    <a:gradFill>
      <a:gsLst>
        <a:gs pos="0">
          <a:schemeClr val="accent1">
            <a:lumMod val="40000"/>
            <a:lumOff val="60000"/>
          </a:schemeClr>
        </a:gs>
        <a:gs pos="50000">
          <a:schemeClr val="accent1">
            <a:tint val="44500"/>
            <a:satMod val="160000"/>
          </a:schemeClr>
        </a:gs>
        <a:gs pos="100000">
          <a:schemeClr val="accent1">
            <a:tint val="23500"/>
            <a:satMod val="160000"/>
          </a:schemeClr>
        </a:gs>
      </a:gsLst>
      <a:lin ang="5400000" scaled="0"/>
    </a:grad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299200-2692-44EA-B183-6E580F1EF894}" type="doc">
      <dgm:prSet loTypeId="urn:microsoft.com/office/officeart/2005/8/layout/radial4" loCatId="relationship" qsTypeId="urn:microsoft.com/office/officeart/2005/8/quickstyle/simple5" qsCatId="simple" csTypeId="urn:microsoft.com/office/officeart/2005/8/colors/accent1_2" csCatId="accent1" phldr="1"/>
      <dgm:spPr/>
      <dgm:t>
        <a:bodyPr/>
        <a:lstStyle/>
        <a:p>
          <a:endParaRPr lang="es-CL"/>
        </a:p>
      </dgm:t>
    </dgm:pt>
    <dgm:pt modelId="{62C1841C-255F-4AE5-AFE2-71E40FF852A2}">
      <dgm:prSet phldrT="[Texto]" custT="1"/>
      <dgm:spPr>
        <a:gradFill rotWithShape="0">
          <a:gsLst>
            <a:gs pos="0">
              <a:schemeClr val="tx2">
                <a:lumMod val="20000"/>
                <a:lumOff val="8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endParaRPr lang="es-CL" sz="1400" dirty="0" smtClean="0"/>
        </a:p>
        <a:p>
          <a:r>
            <a:rPr lang="es-CL" sz="1600" b="1" dirty="0" smtClean="0"/>
            <a:t>Evaluación del Grupo</a:t>
          </a:r>
        </a:p>
        <a:p>
          <a:endParaRPr lang="es-CL" sz="1400" dirty="0"/>
        </a:p>
      </dgm:t>
    </dgm:pt>
    <dgm:pt modelId="{C20862A7-3FB7-4008-BB37-82F3FD48C033}" type="parTrans" cxnId="{CE6B5F8F-BDE2-4B39-8B32-1B7C320645D5}">
      <dgm:prSet/>
      <dgm:spPr/>
      <dgm:t>
        <a:bodyPr/>
        <a:lstStyle/>
        <a:p>
          <a:endParaRPr lang="es-CL"/>
        </a:p>
      </dgm:t>
    </dgm:pt>
    <dgm:pt modelId="{D0DC6563-A6E9-4431-A7BD-33E22F306183}" type="sibTrans" cxnId="{CE6B5F8F-BDE2-4B39-8B32-1B7C320645D5}">
      <dgm:prSet/>
      <dgm:spPr/>
      <dgm:t>
        <a:bodyPr/>
        <a:lstStyle/>
        <a:p>
          <a:endParaRPr lang="es-CL" dirty="0"/>
        </a:p>
      </dgm:t>
    </dgm:pt>
    <dgm:pt modelId="{278E6988-E752-40FD-9D7A-C8FF470C4A8E}">
      <dgm:prSet phldrT="[Texto]" phldr="1"/>
      <dgm:spPr/>
      <dgm:t>
        <a:bodyPr/>
        <a:lstStyle/>
        <a:p>
          <a:endParaRPr lang="es-CL"/>
        </a:p>
      </dgm:t>
    </dgm:pt>
    <dgm:pt modelId="{B6766B80-1969-4C71-9A9A-EBD501940E88}" type="parTrans" cxnId="{C2848BE6-881A-457F-BAB1-104BA221788B}">
      <dgm:prSet/>
      <dgm:spPr/>
      <dgm:t>
        <a:bodyPr/>
        <a:lstStyle/>
        <a:p>
          <a:endParaRPr lang="es-CL"/>
        </a:p>
      </dgm:t>
    </dgm:pt>
    <dgm:pt modelId="{256DC4FD-49D6-455A-A493-1947AD839711}" type="sibTrans" cxnId="{C2848BE6-881A-457F-BAB1-104BA221788B}">
      <dgm:prSet/>
      <dgm:spPr/>
      <dgm:t>
        <a:bodyPr/>
        <a:lstStyle/>
        <a:p>
          <a:endParaRPr lang="es-CL"/>
        </a:p>
      </dgm:t>
    </dgm:pt>
    <dgm:pt modelId="{27FD8EF4-877E-4437-B866-1F2C20662047}">
      <dgm:prSet phldrT="[Texto]" phldr="1"/>
      <dgm:spPr/>
      <dgm:t>
        <a:bodyPr/>
        <a:lstStyle/>
        <a:p>
          <a:endParaRPr lang="es-CL" dirty="0"/>
        </a:p>
      </dgm:t>
    </dgm:pt>
    <dgm:pt modelId="{365A62A7-4C15-440E-BA3F-18334AE57F07}" type="parTrans" cxnId="{96AC9EC8-FB48-4892-9361-ADDFC1E15114}">
      <dgm:prSet/>
      <dgm:spPr/>
      <dgm:t>
        <a:bodyPr/>
        <a:lstStyle/>
        <a:p>
          <a:endParaRPr lang="es-CL"/>
        </a:p>
      </dgm:t>
    </dgm:pt>
    <dgm:pt modelId="{789D802D-B6C6-4AD7-9B12-CE4404D4FDF4}" type="sibTrans" cxnId="{96AC9EC8-FB48-4892-9361-ADDFC1E15114}">
      <dgm:prSet/>
      <dgm:spPr/>
      <dgm:t>
        <a:bodyPr/>
        <a:lstStyle/>
        <a:p>
          <a:endParaRPr lang="es-CL"/>
        </a:p>
      </dgm:t>
    </dgm:pt>
    <dgm:pt modelId="{8BEBF37B-71AB-4665-930E-FA7A6DC49603}">
      <dgm:prSet custT="1"/>
      <dgm:spPr>
        <a:gradFill rotWithShape="0">
          <a:gsLst>
            <a:gs pos="0">
              <a:schemeClr val="tx2">
                <a:lumMod val="40000"/>
                <a:lumOff val="6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r>
            <a:rPr lang="es-CL" sz="1600" b="1" dirty="0" smtClean="0"/>
            <a:t>Transacciones con empresas  relacionadas</a:t>
          </a:r>
          <a:endParaRPr lang="es-CL" sz="1600" b="1" dirty="0"/>
        </a:p>
      </dgm:t>
    </dgm:pt>
    <dgm:pt modelId="{C6308944-21B1-4EF3-BC4B-52E927D6764A}" type="parTrans" cxnId="{DD659823-632F-470E-A6BA-FFAD25465833}">
      <dgm:prSet/>
      <dgm:spPr/>
      <dgm:t>
        <a:bodyPr/>
        <a:lstStyle/>
        <a:p>
          <a:endParaRPr lang="es-CL"/>
        </a:p>
      </dgm:t>
    </dgm:pt>
    <dgm:pt modelId="{03A5908C-ECED-4ADC-9B64-81BA3A4B46DC}" type="sibTrans" cxnId="{DD659823-632F-470E-A6BA-FFAD25465833}">
      <dgm:prSet/>
      <dgm:spPr/>
      <dgm:t>
        <a:bodyPr/>
        <a:lstStyle/>
        <a:p>
          <a:endParaRPr lang="es-CL"/>
        </a:p>
      </dgm:t>
    </dgm:pt>
    <dgm:pt modelId="{80AA6C0D-BB6D-430C-B866-17C07C6BD2D0}">
      <dgm:prSet custT="1"/>
      <dgm:spPr>
        <a:gradFill rotWithShape="0">
          <a:gsLst>
            <a:gs pos="0">
              <a:schemeClr val="tx2">
                <a:lumMod val="40000"/>
                <a:lumOff val="6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r>
            <a:rPr lang="es-CL" sz="1600" b="1" dirty="0" smtClean="0"/>
            <a:t>Riesgo de Contagio </a:t>
          </a:r>
          <a:endParaRPr lang="es-CL" sz="1600" b="1" dirty="0"/>
        </a:p>
      </dgm:t>
    </dgm:pt>
    <dgm:pt modelId="{AC0EE4B8-80BF-4D5A-BDF2-ADD7FFF5759B}" type="parTrans" cxnId="{2C256EFE-0D19-481F-A464-F353505EA353}">
      <dgm:prSet/>
      <dgm:spPr/>
      <dgm:t>
        <a:bodyPr/>
        <a:lstStyle/>
        <a:p>
          <a:endParaRPr lang="es-CL"/>
        </a:p>
      </dgm:t>
    </dgm:pt>
    <dgm:pt modelId="{4DF205D4-78AF-4E14-A3AB-14328C9E47E3}" type="sibTrans" cxnId="{2C256EFE-0D19-481F-A464-F353505EA353}">
      <dgm:prSet/>
      <dgm:spPr/>
      <dgm:t>
        <a:bodyPr/>
        <a:lstStyle/>
        <a:p>
          <a:endParaRPr lang="es-CL"/>
        </a:p>
      </dgm:t>
    </dgm:pt>
    <dgm:pt modelId="{DAC7ACAB-A221-4F45-8692-F861C9D579D0}">
      <dgm:prSet custT="1"/>
      <dgm:spPr/>
      <dgm:t>
        <a:bodyPr/>
        <a:lstStyle/>
        <a:p>
          <a:r>
            <a:rPr lang="es-CL" sz="1600" b="1" dirty="0" smtClean="0"/>
            <a:t>RIESGO DE GRUPO</a:t>
          </a:r>
          <a:endParaRPr lang="es-CL" sz="1600" b="1" dirty="0"/>
        </a:p>
      </dgm:t>
    </dgm:pt>
    <dgm:pt modelId="{CDCB6C0D-B3B5-4095-BA97-C0F63F867C16}" type="parTrans" cxnId="{A59DB32C-1EF8-4470-B129-264F2F113EF0}">
      <dgm:prSet/>
      <dgm:spPr/>
      <dgm:t>
        <a:bodyPr/>
        <a:lstStyle/>
        <a:p>
          <a:endParaRPr lang="es-CL"/>
        </a:p>
      </dgm:t>
    </dgm:pt>
    <dgm:pt modelId="{4A4B4194-479E-41D1-99FD-D3C642C858E0}" type="sibTrans" cxnId="{A59DB32C-1EF8-4470-B129-264F2F113EF0}">
      <dgm:prSet/>
      <dgm:spPr/>
      <dgm:t>
        <a:bodyPr/>
        <a:lstStyle/>
        <a:p>
          <a:endParaRPr lang="es-CL"/>
        </a:p>
      </dgm:t>
    </dgm:pt>
    <dgm:pt modelId="{41C76CB9-735E-4ACB-A4E5-41371B9A3BA2}" type="pres">
      <dgm:prSet presAssocID="{15299200-2692-44EA-B183-6E580F1EF894}" presName="cycle" presStyleCnt="0">
        <dgm:presLayoutVars>
          <dgm:chMax val="1"/>
          <dgm:dir/>
          <dgm:animLvl val="ctr"/>
          <dgm:resizeHandles val="exact"/>
        </dgm:presLayoutVars>
      </dgm:prSet>
      <dgm:spPr/>
      <dgm:t>
        <a:bodyPr/>
        <a:lstStyle/>
        <a:p>
          <a:endParaRPr lang="es-CL"/>
        </a:p>
      </dgm:t>
    </dgm:pt>
    <dgm:pt modelId="{61E2EBC8-8696-4945-A5F8-BA1B54707DF7}" type="pres">
      <dgm:prSet presAssocID="{62C1841C-255F-4AE5-AFE2-71E40FF852A2}" presName="centerShape" presStyleLbl="node0" presStyleIdx="0" presStyleCnt="1" custScaleX="69389" custScaleY="71953" custLinFactNeighborX="-1144" custLinFactNeighborY="-50594"/>
      <dgm:spPr/>
      <dgm:t>
        <a:bodyPr/>
        <a:lstStyle/>
        <a:p>
          <a:endParaRPr lang="es-CL"/>
        </a:p>
      </dgm:t>
    </dgm:pt>
    <dgm:pt modelId="{6A70093C-4D22-40A9-BB3E-7F22284E1992}" type="pres">
      <dgm:prSet presAssocID="{C6308944-21B1-4EF3-BC4B-52E927D6764A}" presName="parTrans" presStyleLbl="bgSibTrans2D1" presStyleIdx="0" presStyleCnt="3" custAng="10986932" custScaleX="49707" custScaleY="51096" custLinFactNeighborX="4810" custLinFactNeighborY="-66813"/>
      <dgm:spPr/>
      <dgm:t>
        <a:bodyPr/>
        <a:lstStyle/>
        <a:p>
          <a:endParaRPr lang="es-CL"/>
        </a:p>
      </dgm:t>
    </dgm:pt>
    <dgm:pt modelId="{F0955D13-0D36-4A65-B426-23DF0EC2F5FE}" type="pres">
      <dgm:prSet presAssocID="{8BEBF37B-71AB-4665-930E-FA7A6DC49603}" presName="node" presStyleLbl="node1" presStyleIdx="0" presStyleCnt="3" custScaleX="86908" custScaleY="61373" custRadScaleRad="85710" custRadScaleInc="-7627">
        <dgm:presLayoutVars>
          <dgm:bulletEnabled val="1"/>
        </dgm:presLayoutVars>
      </dgm:prSet>
      <dgm:spPr/>
      <dgm:t>
        <a:bodyPr/>
        <a:lstStyle/>
        <a:p>
          <a:endParaRPr lang="es-CL"/>
        </a:p>
      </dgm:t>
    </dgm:pt>
    <dgm:pt modelId="{DF2C9BD9-9069-41DE-B158-29B8A11FEFCF}" type="pres">
      <dgm:prSet presAssocID="{AC0EE4B8-80BF-4D5A-BDF2-ADD7FFF5759B}" presName="parTrans" presStyleLbl="bgSibTrans2D1" presStyleIdx="1" presStyleCnt="3" custAng="10461925" custScaleX="49541" custScaleY="50652" custLinFactNeighborX="-738" custLinFactNeighborY="-69270"/>
      <dgm:spPr/>
      <dgm:t>
        <a:bodyPr/>
        <a:lstStyle/>
        <a:p>
          <a:endParaRPr lang="es-CL"/>
        </a:p>
      </dgm:t>
    </dgm:pt>
    <dgm:pt modelId="{63F1C130-9461-4A02-BEB2-061CE04DCE5D}" type="pres">
      <dgm:prSet presAssocID="{80AA6C0D-BB6D-430C-B866-17C07C6BD2D0}" presName="node" presStyleLbl="node1" presStyleIdx="1" presStyleCnt="3" custScaleX="85619" custScaleY="61235" custRadScaleRad="80477" custRadScaleInc="95550">
        <dgm:presLayoutVars>
          <dgm:bulletEnabled val="1"/>
        </dgm:presLayoutVars>
      </dgm:prSet>
      <dgm:spPr/>
      <dgm:t>
        <a:bodyPr/>
        <a:lstStyle/>
        <a:p>
          <a:endParaRPr lang="es-CL"/>
        </a:p>
      </dgm:t>
    </dgm:pt>
    <dgm:pt modelId="{9A0C23A9-72A4-4E62-8C26-056483BA169C}" type="pres">
      <dgm:prSet presAssocID="{CDCB6C0D-B3B5-4095-BA97-C0F63F867C16}" presName="parTrans" presStyleLbl="bgSibTrans2D1" presStyleIdx="2" presStyleCnt="3" custAng="10858249" custFlipVert="0" custFlipHor="0" custScaleX="37315" custScaleY="53217" custLinFactNeighborX="610" custLinFactNeighborY="3132"/>
      <dgm:spPr/>
      <dgm:t>
        <a:bodyPr/>
        <a:lstStyle/>
        <a:p>
          <a:endParaRPr lang="es-CL"/>
        </a:p>
      </dgm:t>
    </dgm:pt>
    <dgm:pt modelId="{4F2EC317-33B8-407F-8077-23D5AD609B3A}" type="pres">
      <dgm:prSet presAssocID="{DAC7ACAB-A221-4F45-8692-F861C9D579D0}" presName="node" presStyleLbl="node1" presStyleIdx="2" presStyleCnt="3" custScaleX="95334" custScaleY="46919" custRadScaleRad="11129" custRadScaleInc="219442">
        <dgm:presLayoutVars>
          <dgm:bulletEnabled val="1"/>
        </dgm:presLayoutVars>
      </dgm:prSet>
      <dgm:spPr/>
      <dgm:t>
        <a:bodyPr/>
        <a:lstStyle/>
        <a:p>
          <a:endParaRPr lang="es-CL"/>
        </a:p>
      </dgm:t>
    </dgm:pt>
  </dgm:ptLst>
  <dgm:cxnLst>
    <dgm:cxn modelId="{DD659823-632F-470E-A6BA-FFAD25465833}" srcId="{62C1841C-255F-4AE5-AFE2-71E40FF852A2}" destId="{8BEBF37B-71AB-4665-930E-FA7A6DC49603}" srcOrd="0" destOrd="0" parTransId="{C6308944-21B1-4EF3-BC4B-52E927D6764A}" sibTransId="{03A5908C-ECED-4ADC-9B64-81BA3A4B46DC}"/>
    <dgm:cxn modelId="{2C256EFE-0D19-481F-A464-F353505EA353}" srcId="{62C1841C-255F-4AE5-AFE2-71E40FF852A2}" destId="{80AA6C0D-BB6D-430C-B866-17C07C6BD2D0}" srcOrd="1" destOrd="0" parTransId="{AC0EE4B8-80BF-4D5A-BDF2-ADD7FFF5759B}" sibTransId="{4DF205D4-78AF-4E14-A3AB-14328C9E47E3}"/>
    <dgm:cxn modelId="{C2848BE6-881A-457F-BAB1-104BA221788B}" srcId="{15299200-2692-44EA-B183-6E580F1EF894}" destId="{278E6988-E752-40FD-9D7A-C8FF470C4A8E}" srcOrd="1" destOrd="0" parTransId="{B6766B80-1969-4C71-9A9A-EBD501940E88}" sibTransId="{256DC4FD-49D6-455A-A493-1947AD839711}"/>
    <dgm:cxn modelId="{E8EA630C-15F5-4443-B11C-D166B0F1F770}" type="presOf" srcId="{8BEBF37B-71AB-4665-930E-FA7A6DC49603}" destId="{F0955D13-0D36-4A65-B426-23DF0EC2F5FE}" srcOrd="0" destOrd="0" presId="urn:microsoft.com/office/officeart/2005/8/layout/radial4"/>
    <dgm:cxn modelId="{96AC9EC8-FB48-4892-9361-ADDFC1E15114}" srcId="{15299200-2692-44EA-B183-6E580F1EF894}" destId="{27FD8EF4-877E-4437-B866-1F2C20662047}" srcOrd="2" destOrd="0" parTransId="{365A62A7-4C15-440E-BA3F-18334AE57F07}" sibTransId="{789D802D-B6C6-4AD7-9B12-CE4404D4FDF4}"/>
    <dgm:cxn modelId="{CE6B5F8F-BDE2-4B39-8B32-1B7C320645D5}" srcId="{15299200-2692-44EA-B183-6E580F1EF894}" destId="{62C1841C-255F-4AE5-AFE2-71E40FF852A2}" srcOrd="0" destOrd="0" parTransId="{C20862A7-3FB7-4008-BB37-82F3FD48C033}" sibTransId="{D0DC6563-A6E9-4431-A7BD-33E22F306183}"/>
    <dgm:cxn modelId="{EF75C940-7F8F-402C-BFB7-AC80015243DC}" type="presOf" srcId="{AC0EE4B8-80BF-4D5A-BDF2-ADD7FFF5759B}" destId="{DF2C9BD9-9069-41DE-B158-29B8A11FEFCF}" srcOrd="0" destOrd="0" presId="urn:microsoft.com/office/officeart/2005/8/layout/radial4"/>
    <dgm:cxn modelId="{1E3A7A69-28E9-4778-B119-E2B979D28B59}" type="presOf" srcId="{C6308944-21B1-4EF3-BC4B-52E927D6764A}" destId="{6A70093C-4D22-40A9-BB3E-7F22284E1992}" srcOrd="0" destOrd="0" presId="urn:microsoft.com/office/officeart/2005/8/layout/radial4"/>
    <dgm:cxn modelId="{A59DB32C-1EF8-4470-B129-264F2F113EF0}" srcId="{62C1841C-255F-4AE5-AFE2-71E40FF852A2}" destId="{DAC7ACAB-A221-4F45-8692-F861C9D579D0}" srcOrd="2" destOrd="0" parTransId="{CDCB6C0D-B3B5-4095-BA97-C0F63F867C16}" sibTransId="{4A4B4194-479E-41D1-99FD-D3C642C858E0}"/>
    <dgm:cxn modelId="{E46FDA2B-D842-4A63-B32E-6CE1B0583509}" type="presOf" srcId="{CDCB6C0D-B3B5-4095-BA97-C0F63F867C16}" destId="{9A0C23A9-72A4-4E62-8C26-056483BA169C}" srcOrd="0" destOrd="0" presId="urn:microsoft.com/office/officeart/2005/8/layout/radial4"/>
    <dgm:cxn modelId="{F515118B-0B1C-4D38-8405-C47E500B625D}" type="presOf" srcId="{15299200-2692-44EA-B183-6E580F1EF894}" destId="{41C76CB9-735E-4ACB-A4E5-41371B9A3BA2}" srcOrd="0" destOrd="0" presId="urn:microsoft.com/office/officeart/2005/8/layout/radial4"/>
    <dgm:cxn modelId="{09835564-3F42-4FA0-9EC4-95B1A9895526}" type="presOf" srcId="{62C1841C-255F-4AE5-AFE2-71E40FF852A2}" destId="{61E2EBC8-8696-4945-A5F8-BA1B54707DF7}" srcOrd="0" destOrd="0" presId="urn:microsoft.com/office/officeart/2005/8/layout/radial4"/>
    <dgm:cxn modelId="{BD0BE51E-063A-4A5C-8096-64A0239D7762}" type="presOf" srcId="{DAC7ACAB-A221-4F45-8692-F861C9D579D0}" destId="{4F2EC317-33B8-407F-8077-23D5AD609B3A}" srcOrd="0" destOrd="0" presId="urn:microsoft.com/office/officeart/2005/8/layout/radial4"/>
    <dgm:cxn modelId="{3667C395-901E-4309-A104-BCB3634941D1}" type="presOf" srcId="{80AA6C0D-BB6D-430C-B866-17C07C6BD2D0}" destId="{63F1C130-9461-4A02-BEB2-061CE04DCE5D}" srcOrd="0" destOrd="0" presId="urn:microsoft.com/office/officeart/2005/8/layout/radial4"/>
    <dgm:cxn modelId="{65C1EB48-BEEC-40A9-B15F-4CC153ABE819}" type="presParOf" srcId="{41C76CB9-735E-4ACB-A4E5-41371B9A3BA2}" destId="{61E2EBC8-8696-4945-A5F8-BA1B54707DF7}" srcOrd="0" destOrd="0" presId="urn:microsoft.com/office/officeart/2005/8/layout/radial4"/>
    <dgm:cxn modelId="{5223CF0B-CD84-4AF6-B9B3-1A01016CCCE1}" type="presParOf" srcId="{41C76CB9-735E-4ACB-A4E5-41371B9A3BA2}" destId="{6A70093C-4D22-40A9-BB3E-7F22284E1992}" srcOrd="1" destOrd="0" presId="urn:microsoft.com/office/officeart/2005/8/layout/radial4"/>
    <dgm:cxn modelId="{837191B1-03BA-48A3-94B8-D2A565A74B48}" type="presParOf" srcId="{41C76CB9-735E-4ACB-A4E5-41371B9A3BA2}" destId="{F0955D13-0D36-4A65-B426-23DF0EC2F5FE}" srcOrd="2" destOrd="0" presId="urn:microsoft.com/office/officeart/2005/8/layout/radial4"/>
    <dgm:cxn modelId="{366E110D-9FE7-4049-9FEF-15B09DF4C52C}" type="presParOf" srcId="{41C76CB9-735E-4ACB-A4E5-41371B9A3BA2}" destId="{DF2C9BD9-9069-41DE-B158-29B8A11FEFCF}" srcOrd="3" destOrd="0" presId="urn:microsoft.com/office/officeart/2005/8/layout/radial4"/>
    <dgm:cxn modelId="{62AEE466-96D9-4836-B406-5A312B5291FD}" type="presParOf" srcId="{41C76CB9-735E-4ACB-A4E5-41371B9A3BA2}" destId="{63F1C130-9461-4A02-BEB2-061CE04DCE5D}" srcOrd="4" destOrd="0" presId="urn:microsoft.com/office/officeart/2005/8/layout/radial4"/>
    <dgm:cxn modelId="{CC5AF235-8722-4C27-82DD-A05C7A3FB6D9}" type="presParOf" srcId="{41C76CB9-735E-4ACB-A4E5-41371B9A3BA2}" destId="{9A0C23A9-72A4-4E62-8C26-056483BA169C}" srcOrd="5" destOrd="0" presId="urn:microsoft.com/office/officeart/2005/8/layout/radial4"/>
    <dgm:cxn modelId="{220EAF33-FC8F-44F8-BA42-97C2523E6D04}" type="presParOf" srcId="{41C76CB9-735E-4ACB-A4E5-41371B9A3BA2}" destId="{4F2EC317-33B8-407F-8077-23D5AD609B3A}" srcOrd="6"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56B362-1872-46A0-A0B2-C64277C03C1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CL"/>
        </a:p>
      </dgm:t>
    </dgm:pt>
    <dgm:pt modelId="{37637498-75E8-4F74-ABF6-1162A3A8BDC2}">
      <dgm:prSet/>
      <dgm:spPr/>
      <dgm:t>
        <a:bodyPr/>
        <a:lstStyle/>
        <a:p>
          <a:pPr rtl="0"/>
          <a:r>
            <a:rPr lang="es-CL" b="1" dirty="0" smtClean="0"/>
            <a:t>Nivel A </a:t>
          </a:r>
        </a:p>
        <a:p>
          <a:pPr rtl="0"/>
          <a:r>
            <a:rPr lang="es-CL" b="1" dirty="0" smtClean="0"/>
            <a:t>  (Riesgo Bajo)	</a:t>
          </a:r>
          <a:endParaRPr lang="es-CL" dirty="0"/>
        </a:p>
      </dgm:t>
    </dgm:pt>
    <dgm:pt modelId="{8E88A180-142E-4EF6-B63B-78153AC5FD10}" type="parTrans" cxnId="{37DDCB63-184A-4AF4-97B0-80F90963578C}">
      <dgm:prSet/>
      <dgm:spPr/>
      <dgm:t>
        <a:bodyPr/>
        <a:lstStyle/>
        <a:p>
          <a:endParaRPr lang="es-CL"/>
        </a:p>
      </dgm:t>
    </dgm:pt>
    <dgm:pt modelId="{EAACD33D-753B-4F32-B678-6F98FE9B6E49}" type="sibTrans" cxnId="{37DDCB63-184A-4AF4-97B0-80F90963578C}">
      <dgm:prSet/>
      <dgm:spPr/>
      <dgm:t>
        <a:bodyPr/>
        <a:lstStyle/>
        <a:p>
          <a:endParaRPr lang="es-CL"/>
        </a:p>
      </dgm:t>
    </dgm:pt>
    <dgm:pt modelId="{189E6E85-CFD9-4ED5-B808-713EB83021F8}">
      <dgm:prSet/>
      <dgm:spPr/>
      <dgm:t>
        <a:bodyPr/>
        <a:lstStyle/>
        <a:p>
          <a:pPr rtl="0"/>
          <a:r>
            <a:rPr lang="es-CL" b="1" dirty="0" smtClean="0"/>
            <a:t>Nivel C </a:t>
          </a:r>
        </a:p>
        <a:p>
          <a:pPr rtl="0"/>
          <a:r>
            <a:rPr lang="es-CL" b="1" dirty="0" smtClean="0"/>
            <a:t>(Riesgo Medio Alto)	</a:t>
          </a:r>
          <a:endParaRPr lang="es-CL" dirty="0"/>
        </a:p>
      </dgm:t>
    </dgm:pt>
    <dgm:pt modelId="{A69551AC-5BF0-4177-94E0-2C868830C944}" type="parTrans" cxnId="{8192EE65-9333-4940-838A-79907C9AD05B}">
      <dgm:prSet/>
      <dgm:spPr/>
      <dgm:t>
        <a:bodyPr/>
        <a:lstStyle/>
        <a:p>
          <a:endParaRPr lang="es-CL"/>
        </a:p>
      </dgm:t>
    </dgm:pt>
    <dgm:pt modelId="{013D0408-8B3F-4230-B95C-A8552E896E3B}" type="sibTrans" cxnId="{8192EE65-9333-4940-838A-79907C9AD05B}">
      <dgm:prSet/>
      <dgm:spPr/>
      <dgm:t>
        <a:bodyPr/>
        <a:lstStyle/>
        <a:p>
          <a:endParaRPr lang="es-CL"/>
        </a:p>
      </dgm:t>
    </dgm:pt>
    <dgm:pt modelId="{F7244713-6638-4FF4-BE44-A6F075339FA7}">
      <dgm:prSet/>
      <dgm:spPr/>
      <dgm:t>
        <a:bodyPr/>
        <a:lstStyle/>
        <a:p>
          <a:pPr algn="ctr" rtl="0"/>
          <a:r>
            <a:rPr lang="es-CL" b="1" dirty="0" smtClean="0"/>
            <a:t>Nivel D </a:t>
          </a:r>
        </a:p>
        <a:p>
          <a:pPr algn="ctr" rtl="0"/>
          <a:r>
            <a:rPr lang="es-CL" b="1" dirty="0" smtClean="0"/>
            <a:t>   (Riesgo Alto)	</a:t>
          </a:r>
          <a:endParaRPr lang="es-CL" dirty="0"/>
        </a:p>
      </dgm:t>
    </dgm:pt>
    <dgm:pt modelId="{D5659806-6468-4CC9-93E7-45A918CDE095}" type="parTrans" cxnId="{CD257685-AD7A-4FC4-BD59-0F5F037A6BAC}">
      <dgm:prSet/>
      <dgm:spPr/>
      <dgm:t>
        <a:bodyPr/>
        <a:lstStyle/>
        <a:p>
          <a:endParaRPr lang="es-CL"/>
        </a:p>
      </dgm:t>
    </dgm:pt>
    <dgm:pt modelId="{DCA47FA1-95FB-44D4-9D2A-E3CD4E19ABA3}" type="sibTrans" cxnId="{CD257685-AD7A-4FC4-BD59-0F5F037A6BAC}">
      <dgm:prSet/>
      <dgm:spPr/>
      <dgm:t>
        <a:bodyPr/>
        <a:lstStyle/>
        <a:p>
          <a:endParaRPr lang="es-CL"/>
        </a:p>
      </dgm:t>
    </dgm:pt>
    <dgm:pt modelId="{CC6F48BD-382B-4616-9678-CC294227CC63}">
      <dgm:prSet/>
      <dgm:spPr/>
      <dgm:t>
        <a:bodyPr/>
        <a:lstStyle/>
        <a:p>
          <a:pPr rtl="0"/>
          <a:r>
            <a:rPr lang="es-CL" b="1" dirty="0" smtClean="0"/>
            <a:t>Nivel B </a:t>
          </a:r>
        </a:p>
        <a:p>
          <a:pPr rtl="0"/>
          <a:r>
            <a:rPr lang="es-CL" b="1" dirty="0" smtClean="0"/>
            <a:t>(Riesgo Moderado)	</a:t>
          </a:r>
          <a:endParaRPr lang="es-CL" dirty="0"/>
        </a:p>
      </dgm:t>
    </dgm:pt>
    <dgm:pt modelId="{4ADEEBA5-1137-4255-A871-CBB1B41C7E04}" type="parTrans" cxnId="{04D6D26D-A238-4F60-8140-E5A9F23B524D}">
      <dgm:prSet/>
      <dgm:spPr/>
      <dgm:t>
        <a:bodyPr/>
        <a:lstStyle/>
        <a:p>
          <a:endParaRPr lang="es-CL"/>
        </a:p>
      </dgm:t>
    </dgm:pt>
    <dgm:pt modelId="{1BBC693C-FDA9-40A3-80D3-FC8341240B3C}" type="sibTrans" cxnId="{04D6D26D-A238-4F60-8140-E5A9F23B524D}">
      <dgm:prSet/>
      <dgm:spPr/>
      <dgm:t>
        <a:bodyPr/>
        <a:lstStyle/>
        <a:p>
          <a:endParaRPr lang="es-CL"/>
        </a:p>
      </dgm:t>
    </dgm:pt>
    <dgm:pt modelId="{76B6678B-1FDF-4719-88B4-9CB1E91783C2}">
      <dgm:prSet custT="1"/>
      <dgm:spPr/>
      <dgm: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_tradnl" sz="1500" dirty="0" smtClean="0"/>
            <a:t>La compañía clasificada en esta situación es resistente a la mayoría de las condiciones económicas y de negocios adversas sin afectar materialmente su solvencia.</a:t>
          </a:r>
          <a:endParaRPr lang="es-CL" sz="1500" dirty="0" smtClean="0"/>
        </a:p>
        <a:p>
          <a:pPr marL="285750" indent="0" algn="l" defTabSz="2889250">
            <a:lnSpc>
              <a:spcPct val="90000"/>
            </a:lnSpc>
            <a:spcBef>
              <a:spcPct val="0"/>
            </a:spcBef>
            <a:spcAft>
              <a:spcPct val="15000"/>
            </a:spcAft>
            <a:buNone/>
          </a:pPr>
          <a:endParaRPr lang="es-CL" sz="1100" dirty="0"/>
        </a:p>
      </dgm:t>
    </dgm:pt>
    <dgm:pt modelId="{CA320DB5-8FFF-4D5D-A338-DCC164984B97}" type="parTrans" cxnId="{63BF3847-3710-414B-AE6C-6D24F732DF03}">
      <dgm:prSet/>
      <dgm:spPr/>
      <dgm:t>
        <a:bodyPr/>
        <a:lstStyle/>
        <a:p>
          <a:endParaRPr lang="es-CL"/>
        </a:p>
      </dgm:t>
    </dgm:pt>
    <dgm:pt modelId="{6B59662F-BD53-4206-B940-5A082C8CB123}" type="sibTrans" cxnId="{63BF3847-3710-414B-AE6C-6D24F732DF03}">
      <dgm:prSet/>
      <dgm:spPr/>
      <dgm:t>
        <a:bodyPr/>
        <a:lstStyle/>
        <a:p>
          <a:endParaRPr lang="es-CL"/>
        </a:p>
      </dgm:t>
    </dgm:pt>
    <dgm:pt modelId="{1663A6FE-DD24-48F0-9C62-BC79EFCEE66A}">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s-ES_tradnl" sz="1500" dirty="0" smtClean="0"/>
            <a:t>Una aseguradora</a:t>
          </a:r>
          <a:r>
            <a:rPr lang="es-ES" sz="1500" dirty="0" smtClean="0"/>
            <a:t> en esta situación podría ver deteriorada su solvencia ante condiciones adversas en su negocio o en la economía.</a:t>
          </a:r>
          <a:endParaRPr lang="es-CL" sz="1500" dirty="0" smtClean="0"/>
        </a:p>
        <a:p>
          <a:pPr marL="57150" indent="0" defTabSz="488950">
            <a:lnSpc>
              <a:spcPct val="90000"/>
            </a:lnSpc>
            <a:spcBef>
              <a:spcPct val="0"/>
            </a:spcBef>
            <a:spcAft>
              <a:spcPct val="15000"/>
            </a:spcAft>
            <a:buNone/>
          </a:pPr>
          <a:endParaRPr lang="es-CL" sz="1100" dirty="0"/>
        </a:p>
      </dgm:t>
    </dgm:pt>
    <dgm:pt modelId="{7FB0B645-4CA4-4686-B87C-6503D579CC49}" type="parTrans" cxnId="{0C03342C-4E0F-4FD8-A913-C2D9AC2AC160}">
      <dgm:prSet/>
      <dgm:spPr/>
      <dgm:t>
        <a:bodyPr/>
        <a:lstStyle/>
        <a:p>
          <a:endParaRPr lang="es-CL"/>
        </a:p>
      </dgm:t>
    </dgm:pt>
    <dgm:pt modelId="{166A205D-5B9A-480D-BA35-3444CDC3961C}" type="sibTrans" cxnId="{0C03342C-4E0F-4FD8-A913-C2D9AC2AC160}">
      <dgm:prSet/>
      <dgm:spPr/>
      <dgm:t>
        <a:bodyPr/>
        <a:lstStyle/>
        <a:p>
          <a:endParaRPr lang="es-CL"/>
        </a:p>
      </dgm:t>
    </dgm:pt>
    <dgm:pt modelId="{EFB2FD74-89A6-4EED-B083-840F84608B68}">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s-ES_tradnl" sz="1500" dirty="0" smtClean="0"/>
            <a:t>Una aseguradora</a:t>
          </a:r>
          <a:r>
            <a:rPr lang="es-ES" sz="1500" dirty="0" smtClean="0"/>
            <a:t> en esta situación podría ver comprometida seriamente su situación de solvencia ante condiciones adversas en su negocio o en la economía. </a:t>
          </a:r>
          <a:endParaRPr lang="es-CL" sz="1500" dirty="0" smtClean="0"/>
        </a:p>
        <a:p>
          <a:pPr marL="57150" indent="0" defTabSz="488950">
            <a:lnSpc>
              <a:spcPct val="90000"/>
            </a:lnSpc>
            <a:spcBef>
              <a:spcPct val="0"/>
            </a:spcBef>
            <a:spcAft>
              <a:spcPct val="15000"/>
            </a:spcAft>
            <a:buNone/>
          </a:pPr>
          <a:endParaRPr lang="es-CL" sz="1100" dirty="0"/>
        </a:p>
      </dgm:t>
    </dgm:pt>
    <dgm:pt modelId="{9EE617FE-3CF8-4353-96A5-D92AB5E6F8BC}" type="parTrans" cxnId="{98391952-E9E6-4095-9649-A6D9ACDA33C5}">
      <dgm:prSet/>
      <dgm:spPr/>
      <dgm:t>
        <a:bodyPr/>
        <a:lstStyle/>
        <a:p>
          <a:endParaRPr lang="es-CL"/>
        </a:p>
      </dgm:t>
    </dgm:pt>
    <dgm:pt modelId="{DCA3A02F-9B07-4CC6-BB92-3A11A7C55526}" type="sibTrans" cxnId="{98391952-E9E6-4095-9649-A6D9ACDA33C5}">
      <dgm:prSet/>
      <dgm:spPr/>
      <dgm:t>
        <a:bodyPr/>
        <a:lstStyle/>
        <a:p>
          <a:endParaRPr lang="es-CL"/>
        </a:p>
      </dgm:t>
    </dgm:pt>
    <dgm:pt modelId="{548529A6-0A5A-45ED-91FC-DA9080D3F6EE}">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s-ES_tradnl" dirty="0" smtClean="0"/>
            <a:t>La solvencia de una aseguradora</a:t>
          </a:r>
          <a:r>
            <a:rPr lang="es-ES" dirty="0" smtClean="0"/>
            <a:t> en esta  situación ya se encuentra comprometida. </a:t>
          </a:r>
          <a:endParaRPr lang="es-CL" dirty="0" smtClean="0"/>
        </a:p>
        <a:p>
          <a:pPr marL="57150" indent="0" defTabSz="488950">
            <a:lnSpc>
              <a:spcPct val="90000"/>
            </a:lnSpc>
            <a:spcBef>
              <a:spcPct val="0"/>
            </a:spcBef>
            <a:spcAft>
              <a:spcPct val="15000"/>
            </a:spcAft>
            <a:buNone/>
          </a:pPr>
          <a:endParaRPr lang="es-CL" dirty="0"/>
        </a:p>
      </dgm:t>
    </dgm:pt>
    <dgm:pt modelId="{8412BEF3-748F-46B0-B033-FDA7E213FC41}" type="parTrans" cxnId="{3F638436-6021-4A4B-B944-B4458CF5D0DC}">
      <dgm:prSet/>
      <dgm:spPr/>
      <dgm:t>
        <a:bodyPr/>
        <a:lstStyle/>
        <a:p>
          <a:endParaRPr lang="es-CL"/>
        </a:p>
      </dgm:t>
    </dgm:pt>
    <dgm:pt modelId="{4F6DB41F-E840-45C2-94BA-3EE0CB458DC5}" type="sibTrans" cxnId="{3F638436-6021-4A4B-B944-B4458CF5D0DC}">
      <dgm:prSet/>
      <dgm:spPr/>
      <dgm:t>
        <a:bodyPr/>
        <a:lstStyle/>
        <a:p>
          <a:endParaRPr lang="es-CL"/>
        </a:p>
      </dgm:t>
    </dgm:pt>
    <dgm:pt modelId="{F0A8FAAA-589C-4E3F-B4D4-91633D7BA57E}" type="pres">
      <dgm:prSet presAssocID="{9656B362-1872-46A0-A0B2-C64277C03C10}" presName="Name0" presStyleCnt="0">
        <dgm:presLayoutVars>
          <dgm:dir/>
          <dgm:animLvl val="lvl"/>
          <dgm:resizeHandles/>
        </dgm:presLayoutVars>
      </dgm:prSet>
      <dgm:spPr/>
      <dgm:t>
        <a:bodyPr/>
        <a:lstStyle/>
        <a:p>
          <a:endParaRPr lang="es-CL"/>
        </a:p>
      </dgm:t>
    </dgm:pt>
    <dgm:pt modelId="{18B0C04C-F4F3-491C-AAAE-1411558E6B39}" type="pres">
      <dgm:prSet presAssocID="{37637498-75E8-4F74-ABF6-1162A3A8BDC2}" presName="linNode" presStyleCnt="0"/>
      <dgm:spPr/>
    </dgm:pt>
    <dgm:pt modelId="{7F1DEC4A-0021-4952-9AC4-17AE9B5B7298}" type="pres">
      <dgm:prSet presAssocID="{37637498-75E8-4F74-ABF6-1162A3A8BDC2}" presName="parentShp" presStyleLbl="node1" presStyleIdx="0" presStyleCnt="4" custScaleX="73420" custLinFactNeighborX="-7254" custLinFactNeighborY="-126">
        <dgm:presLayoutVars>
          <dgm:bulletEnabled val="1"/>
        </dgm:presLayoutVars>
      </dgm:prSet>
      <dgm:spPr/>
      <dgm:t>
        <a:bodyPr/>
        <a:lstStyle/>
        <a:p>
          <a:endParaRPr lang="es-CL"/>
        </a:p>
      </dgm:t>
    </dgm:pt>
    <dgm:pt modelId="{378E52B2-AE99-4B7C-9FBC-B5A3CDE24BA1}" type="pres">
      <dgm:prSet presAssocID="{37637498-75E8-4F74-ABF6-1162A3A8BDC2}" presName="childShp" presStyleLbl="bgAccFollowNode1" presStyleIdx="0" presStyleCnt="4" custScaleX="109635">
        <dgm:presLayoutVars>
          <dgm:bulletEnabled val="1"/>
        </dgm:presLayoutVars>
      </dgm:prSet>
      <dgm:spPr/>
      <dgm:t>
        <a:bodyPr/>
        <a:lstStyle/>
        <a:p>
          <a:endParaRPr lang="es-CL"/>
        </a:p>
      </dgm:t>
    </dgm:pt>
    <dgm:pt modelId="{B5CC70EC-D40E-4EDD-AAFC-7C7B8F3A678E}" type="pres">
      <dgm:prSet presAssocID="{EAACD33D-753B-4F32-B678-6F98FE9B6E49}" presName="spacing" presStyleCnt="0"/>
      <dgm:spPr/>
    </dgm:pt>
    <dgm:pt modelId="{42F98C1C-B8FF-4831-A939-E7A211F7916D}" type="pres">
      <dgm:prSet presAssocID="{CC6F48BD-382B-4616-9678-CC294227CC63}" presName="linNode" presStyleCnt="0"/>
      <dgm:spPr/>
    </dgm:pt>
    <dgm:pt modelId="{860BCA14-508A-4FCF-9CA1-F4781874E42A}" type="pres">
      <dgm:prSet presAssocID="{CC6F48BD-382B-4616-9678-CC294227CC63}" presName="parentShp" presStyleLbl="node1" presStyleIdx="1" presStyleCnt="4" custScaleX="73419" custLinFactNeighborX="-10466" custLinFactNeighborY="1421">
        <dgm:presLayoutVars>
          <dgm:bulletEnabled val="1"/>
        </dgm:presLayoutVars>
      </dgm:prSet>
      <dgm:spPr/>
      <dgm:t>
        <a:bodyPr/>
        <a:lstStyle/>
        <a:p>
          <a:endParaRPr lang="es-CL"/>
        </a:p>
      </dgm:t>
    </dgm:pt>
    <dgm:pt modelId="{A1157A7E-5A0C-439D-A8FD-5331156DF670}" type="pres">
      <dgm:prSet presAssocID="{CC6F48BD-382B-4616-9678-CC294227CC63}" presName="childShp" presStyleLbl="bgAccFollowNode1" presStyleIdx="1" presStyleCnt="4" custScaleX="109634">
        <dgm:presLayoutVars>
          <dgm:bulletEnabled val="1"/>
        </dgm:presLayoutVars>
      </dgm:prSet>
      <dgm:spPr/>
      <dgm:t>
        <a:bodyPr/>
        <a:lstStyle/>
        <a:p>
          <a:endParaRPr lang="es-CL"/>
        </a:p>
      </dgm:t>
    </dgm:pt>
    <dgm:pt modelId="{DE01A157-2866-4836-92F2-7D748DBD75C9}" type="pres">
      <dgm:prSet presAssocID="{1BBC693C-FDA9-40A3-80D3-FC8341240B3C}" presName="spacing" presStyleCnt="0"/>
      <dgm:spPr/>
    </dgm:pt>
    <dgm:pt modelId="{9F96A688-7C28-4592-8F7C-C8DFD6506AFE}" type="pres">
      <dgm:prSet presAssocID="{189E6E85-CFD9-4ED5-B808-713EB83021F8}" presName="linNode" presStyleCnt="0"/>
      <dgm:spPr/>
    </dgm:pt>
    <dgm:pt modelId="{CA895041-8703-42EB-8001-F85E7233D203}" type="pres">
      <dgm:prSet presAssocID="{189E6E85-CFD9-4ED5-B808-713EB83021F8}" presName="parentShp" presStyleLbl="node1" presStyleIdx="2" presStyleCnt="4" custScaleX="73419" custLinFactNeighborX="-10466" custLinFactNeighborY="2968">
        <dgm:presLayoutVars>
          <dgm:bulletEnabled val="1"/>
        </dgm:presLayoutVars>
      </dgm:prSet>
      <dgm:spPr/>
      <dgm:t>
        <a:bodyPr/>
        <a:lstStyle/>
        <a:p>
          <a:endParaRPr lang="es-CL"/>
        </a:p>
      </dgm:t>
    </dgm:pt>
    <dgm:pt modelId="{95A3D238-B899-4462-93F2-3629AF8F8616}" type="pres">
      <dgm:prSet presAssocID="{189E6E85-CFD9-4ED5-B808-713EB83021F8}" presName="childShp" presStyleLbl="bgAccFollowNode1" presStyleIdx="2" presStyleCnt="4" custScaleX="108086" custScaleY="119468">
        <dgm:presLayoutVars>
          <dgm:bulletEnabled val="1"/>
        </dgm:presLayoutVars>
      </dgm:prSet>
      <dgm:spPr/>
      <dgm:t>
        <a:bodyPr/>
        <a:lstStyle/>
        <a:p>
          <a:endParaRPr lang="es-CL"/>
        </a:p>
      </dgm:t>
    </dgm:pt>
    <dgm:pt modelId="{8A907298-70AA-42B1-A1F8-34AB0E1E02D4}" type="pres">
      <dgm:prSet presAssocID="{013D0408-8B3F-4230-B95C-A8552E896E3B}" presName="spacing" presStyleCnt="0"/>
      <dgm:spPr/>
    </dgm:pt>
    <dgm:pt modelId="{5A3FC423-A2F5-4774-B7BC-5E67D9DB495A}" type="pres">
      <dgm:prSet presAssocID="{F7244713-6638-4FF4-BE44-A6F075339FA7}" presName="linNode" presStyleCnt="0"/>
      <dgm:spPr/>
    </dgm:pt>
    <dgm:pt modelId="{455A927F-55AB-4004-BB84-66CAA17F9BD4}" type="pres">
      <dgm:prSet presAssocID="{F7244713-6638-4FF4-BE44-A6F075339FA7}" presName="parentShp" presStyleLbl="node1" presStyleIdx="3" presStyleCnt="4" custScaleX="73419" custLinFactNeighborX="-10466" custLinFactNeighborY="-3453">
        <dgm:presLayoutVars>
          <dgm:bulletEnabled val="1"/>
        </dgm:presLayoutVars>
      </dgm:prSet>
      <dgm:spPr/>
      <dgm:t>
        <a:bodyPr/>
        <a:lstStyle/>
        <a:p>
          <a:endParaRPr lang="es-CL"/>
        </a:p>
      </dgm:t>
    </dgm:pt>
    <dgm:pt modelId="{C3B351B9-4137-4144-9E71-0284C2BEA587}" type="pres">
      <dgm:prSet presAssocID="{F7244713-6638-4FF4-BE44-A6F075339FA7}" presName="childShp" presStyleLbl="bgAccFollowNode1" presStyleIdx="3" presStyleCnt="4" custScaleX="106422">
        <dgm:presLayoutVars>
          <dgm:bulletEnabled val="1"/>
        </dgm:presLayoutVars>
      </dgm:prSet>
      <dgm:spPr/>
      <dgm:t>
        <a:bodyPr/>
        <a:lstStyle/>
        <a:p>
          <a:endParaRPr lang="es-CL"/>
        </a:p>
      </dgm:t>
    </dgm:pt>
  </dgm:ptLst>
  <dgm:cxnLst>
    <dgm:cxn modelId="{FC04D5C0-CAAB-449C-BDE4-7DB83D57B8AB}" type="presOf" srcId="{189E6E85-CFD9-4ED5-B808-713EB83021F8}" destId="{CA895041-8703-42EB-8001-F85E7233D203}" srcOrd="0" destOrd="0" presId="urn:microsoft.com/office/officeart/2005/8/layout/vList6"/>
    <dgm:cxn modelId="{E085E3FE-690C-4123-9F8A-4736A8E41C87}" type="presOf" srcId="{76B6678B-1FDF-4719-88B4-9CB1E91783C2}" destId="{378E52B2-AE99-4B7C-9FBC-B5A3CDE24BA1}" srcOrd="0" destOrd="0" presId="urn:microsoft.com/office/officeart/2005/8/layout/vList6"/>
    <dgm:cxn modelId="{68A19C9F-A337-47B2-8C8D-689A3A586501}" type="presOf" srcId="{F7244713-6638-4FF4-BE44-A6F075339FA7}" destId="{455A927F-55AB-4004-BB84-66CAA17F9BD4}" srcOrd="0" destOrd="0" presId="urn:microsoft.com/office/officeart/2005/8/layout/vList6"/>
    <dgm:cxn modelId="{37DDCB63-184A-4AF4-97B0-80F90963578C}" srcId="{9656B362-1872-46A0-A0B2-C64277C03C10}" destId="{37637498-75E8-4F74-ABF6-1162A3A8BDC2}" srcOrd="0" destOrd="0" parTransId="{8E88A180-142E-4EF6-B63B-78153AC5FD10}" sibTransId="{EAACD33D-753B-4F32-B678-6F98FE9B6E49}"/>
    <dgm:cxn modelId="{0E969B8B-FBE8-4212-B881-C06480D434D7}" type="presOf" srcId="{EFB2FD74-89A6-4EED-B083-840F84608B68}" destId="{95A3D238-B899-4462-93F2-3629AF8F8616}" srcOrd="0" destOrd="0" presId="urn:microsoft.com/office/officeart/2005/8/layout/vList6"/>
    <dgm:cxn modelId="{63BF3847-3710-414B-AE6C-6D24F732DF03}" srcId="{37637498-75E8-4F74-ABF6-1162A3A8BDC2}" destId="{76B6678B-1FDF-4719-88B4-9CB1E91783C2}" srcOrd="0" destOrd="0" parTransId="{CA320DB5-8FFF-4D5D-A338-DCC164984B97}" sibTransId="{6B59662F-BD53-4206-B940-5A082C8CB123}"/>
    <dgm:cxn modelId="{3ABB0E6E-DE50-4B60-BDE1-A32709496304}" type="presOf" srcId="{37637498-75E8-4F74-ABF6-1162A3A8BDC2}" destId="{7F1DEC4A-0021-4952-9AC4-17AE9B5B7298}" srcOrd="0" destOrd="0" presId="urn:microsoft.com/office/officeart/2005/8/layout/vList6"/>
    <dgm:cxn modelId="{FE27818A-BE40-44EF-BF87-33CF96731A07}" type="presOf" srcId="{1663A6FE-DD24-48F0-9C62-BC79EFCEE66A}" destId="{A1157A7E-5A0C-439D-A8FD-5331156DF670}" srcOrd="0" destOrd="0" presId="urn:microsoft.com/office/officeart/2005/8/layout/vList6"/>
    <dgm:cxn modelId="{3F638436-6021-4A4B-B944-B4458CF5D0DC}" srcId="{F7244713-6638-4FF4-BE44-A6F075339FA7}" destId="{548529A6-0A5A-45ED-91FC-DA9080D3F6EE}" srcOrd="0" destOrd="0" parTransId="{8412BEF3-748F-46B0-B033-FDA7E213FC41}" sibTransId="{4F6DB41F-E840-45C2-94BA-3EE0CB458DC5}"/>
    <dgm:cxn modelId="{0C03342C-4E0F-4FD8-A913-C2D9AC2AC160}" srcId="{CC6F48BD-382B-4616-9678-CC294227CC63}" destId="{1663A6FE-DD24-48F0-9C62-BC79EFCEE66A}" srcOrd="0" destOrd="0" parTransId="{7FB0B645-4CA4-4686-B87C-6503D579CC49}" sibTransId="{166A205D-5B9A-480D-BA35-3444CDC3961C}"/>
    <dgm:cxn modelId="{F7D43464-3E58-445E-81C4-F1029CE3045F}" type="presOf" srcId="{CC6F48BD-382B-4616-9678-CC294227CC63}" destId="{860BCA14-508A-4FCF-9CA1-F4781874E42A}" srcOrd="0" destOrd="0" presId="urn:microsoft.com/office/officeart/2005/8/layout/vList6"/>
    <dgm:cxn modelId="{8173C966-3A55-44A0-A4D3-54C0DFC2C1CF}" type="presOf" srcId="{9656B362-1872-46A0-A0B2-C64277C03C10}" destId="{F0A8FAAA-589C-4E3F-B4D4-91633D7BA57E}" srcOrd="0" destOrd="0" presId="urn:microsoft.com/office/officeart/2005/8/layout/vList6"/>
    <dgm:cxn modelId="{98391952-E9E6-4095-9649-A6D9ACDA33C5}" srcId="{189E6E85-CFD9-4ED5-B808-713EB83021F8}" destId="{EFB2FD74-89A6-4EED-B083-840F84608B68}" srcOrd="0" destOrd="0" parTransId="{9EE617FE-3CF8-4353-96A5-D92AB5E6F8BC}" sibTransId="{DCA3A02F-9B07-4CC6-BB92-3A11A7C55526}"/>
    <dgm:cxn modelId="{8192EE65-9333-4940-838A-79907C9AD05B}" srcId="{9656B362-1872-46A0-A0B2-C64277C03C10}" destId="{189E6E85-CFD9-4ED5-B808-713EB83021F8}" srcOrd="2" destOrd="0" parTransId="{A69551AC-5BF0-4177-94E0-2C868830C944}" sibTransId="{013D0408-8B3F-4230-B95C-A8552E896E3B}"/>
    <dgm:cxn modelId="{CD257685-AD7A-4FC4-BD59-0F5F037A6BAC}" srcId="{9656B362-1872-46A0-A0B2-C64277C03C10}" destId="{F7244713-6638-4FF4-BE44-A6F075339FA7}" srcOrd="3" destOrd="0" parTransId="{D5659806-6468-4CC9-93E7-45A918CDE095}" sibTransId="{DCA47FA1-95FB-44D4-9D2A-E3CD4E19ABA3}"/>
    <dgm:cxn modelId="{04D6D26D-A238-4F60-8140-E5A9F23B524D}" srcId="{9656B362-1872-46A0-A0B2-C64277C03C10}" destId="{CC6F48BD-382B-4616-9678-CC294227CC63}" srcOrd="1" destOrd="0" parTransId="{4ADEEBA5-1137-4255-A871-CBB1B41C7E04}" sibTransId="{1BBC693C-FDA9-40A3-80D3-FC8341240B3C}"/>
    <dgm:cxn modelId="{DF27358E-DFBA-4E84-81FE-105DF6A1445B}" type="presOf" srcId="{548529A6-0A5A-45ED-91FC-DA9080D3F6EE}" destId="{C3B351B9-4137-4144-9E71-0284C2BEA587}" srcOrd="0" destOrd="0" presId="urn:microsoft.com/office/officeart/2005/8/layout/vList6"/>
    <dgm:cxn modelId="{B69F8967-1978-40B0-97CB-E0F87301EE5E}" type="presParOf" srcId="{F0A8FAAA-589C-4E3F-B4D4-91633D7BA57E}" destId="{18B0C04C-F4F3-491C-AAAE-1411558E6B39}" srcOrd="0" destOrd="0" presId="urn:microsoft.com/office/officeart/2005/8/layout/vList6"/>
    <dgm:cxn modelId="{9FCB301F-6632-4C2D-97A4-EF956E16E700}" type="presParOf" srcId="{18B0C04C-F4F3-491C-AAAE-1411558E6B39}" destId="{7F1DEC4A-0021-4952-9AC4-17AE9B5B7298}" srcOrd="0" destOrd="0" presId="urn:microsoft.com/office/officeart/2005/8/layout/vList6"/>
    <dgm:cxn modelId="{0074A4BD-8F37-4CCD-A4C4-283291CC6897}" type="presParOf" srcId="{18B0C04C-F4F3-491C-AAAE-1411558E6B39}" destId="{378E52B2-AE99-4B7C-9FBC-B5A3CDE24BA1}" srcOrd="1" destOrd="0" presId="urn:microsoft.com/office/officeart/2005/8/layout/vList6"/>
    <dgm:cxn modelId="{B954F456-F1AE-4BAA-A307-1DDCCDA0FCBB}" type="presParOf" srcId="{F0A8FAAA-589C-4E3F-B4D4-91633D7BA57E}" destId="{B5CC70EC-D40E-4EDD-AAFC-7C7B8F3A678E}" srcOrd="1" destOrd="0" presId="urn:microsoft.com/office/officeart/2005/8/layout/vList6"/>
    <dgm:cxn modelId="{2304D70D-F6B6-4BB1-9BE5-E3D2E88850BA}" type="presParOf" srcId="{F0A8FAAA-589C-4E3F-B4D4-91633D7BA57E}" destId="{42F98C1C-B8FF-4831-A939-E7A211F7916D}" srcOrd="2" destOrd="0" presId="urn:microsoft.com/office/officeart/2005/8/layout/vList6"/>
    <dgm:cxn modelId="{F5015B62-8DC0-44DC-96F5-86E8C8F47FCF}" type="presParOf" srcId="{42F98C1C-B8FF-4831-A939-E7A211F7916D}" destId="{860BCA14-508A-4FCF-9CA1-F4781874E42A}" srcOrd="0" destOrd="0" presId="urn:microsoft.com/office/officeart/2005/8/layout/vList6"/>
    <dgm:cxn modelId="{526BE4E8-3112-44B5-9AFD-89B4E276B426}" type="presParOf" srcId="{42F98C1C-B8FF-4831-A939-E7A211F7916D}" destId="{A1157A7E-5A0C-439D-A8FD-5331156DF670}" srcOrd="1" destOrd="0" presId="urn:microsoft.com/office/officeart/2005/8/layout/vList6"/>
    <dgm:cxn modelId="{8787039E-04F6-46BC-AD89-AFC06FEBA69B}" type="presParOf" srcId="{F0A8FAAA-589C-4E3F-B4D4-91633D7BA57E}" destId="{DE01A157-2866-4836-92F2-7D748DBD75C9}" srcOrd="3" destOrd="0" presId="urn:microsoft.com/office/officeart/2005/8/layout/vList6"/>
    <dgm:cxn modelId="{B77C68D9-7244-405C-992F-706C1875D30A}" type="presParOf" srcId="{F0A8FAAA-589C-4E3F-B4D4-91633D7BA57E}" destId="{9F96A688-7C28-4592-8F7C-C8DFD6506AFE}" srcOrd="4" destOrd="0" presId="urn:microsoft.com/office/officeart/2005/8/layout/vList6"/>
    <dgm:cxn modelId="{D80ABD4E-92A6-44A9-BAFA-28B07825CC86}" type="presParOf" srcId="{9F96A688-7C28-4592-8F7C-C8DFD6506AFE}" destId="{CA895041-8703-42EB-8001-F85E7233D203}" srcOrd="0" destOrd="0" presId="urn:microsoft.com/office/officeart/2005/8/layout/vList6"/>
    <dgm:cxn modelId="{AC2086C7-82FB-4BBC-97D2-28E28BBCDB9F}" type="presParOf" srcId="{9F96A688-7C28-4592-8F7C-C8DFD6506AFE}" destId="{95A3D238-B899-4462-93F2-3629AF8F8616}" srcOrd="1" destOrd="0" presId="urn:microsoft.com/office/officeart/2005/8/layout/vList6"/>
    <dgm:cxn modelId="{0753F9A0-CBC2-4E0E-8E98-9FD577ECE4A8}" type="presParOf" srcId="{F0A8FAAA-589C-4E3F-B4D4-91633D7BA57E}" destId="{8A907298-70AA-42B1-A1F8-34AB0E1E02D4}" srcOrd="5" destOrd="0" presId="urn:microsoft.com/office/officeart/2005/8/layout/vList6"/>
    <dgm:cxn modelId="{526C9F48-FD7D-488F-B7CA-82010E79B78D}" type="presParOf" srcId="{F0A8FAAA-589C-4E3F-B4D4-91633D7BA57E}" destId="{5A3FC423-A2F5-4774-B7BC-5E67D9DB495A}" srcOrd="6" destOrd="0" presId="urn:microsoft.com/office/officeart/2005/8/layout/vList6"/>
    <dgm:cxn modelId="{EDFB6022-7C7A-40B8-9F34-6E3CA61A2DB3}" type="presParOf" srcId="{5A3FC423-A2F5-4774-B7BC-5E67D9DB495A}" destId="{455A927F-55AB-4004-BB84-66CAA17F9BD4}" srcOrd="0" destOrd="0" presId="urn:microsoft.com/office/officeart/2005/8/layout/vList6"/>
    <dgm:cxn modelId="{06B2C876-B7A4-422E-A07A-0D4A048A477A}" type="presParOf" srcId="{5A3FC423-A2F5-4774-B7BC-5E67D9DB495A}" destId="{C3B351B9-4137-4144-9E71-0284C2BEA587}" srcOrd="1" destOrd="0" presId="urn:microsoft.com/office/officeart/2005/8/layout/v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450B16-9C66-4DFB-BE0B-333C45FAF9B0}"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s-CL"/>
        </a:p>
      </dgm:t>
    </dgm:pt>
    <dgm:pt modelId="{52F1B789-3B1C-449C-BD8F-A84594A02ECA}">
      <dgm:prSet custT="1"/>
      <dgm:spPr/>
      <dgm:t>
        <a:bodyPr/>
        <a:lstStyle/>
        <a:p>
          <a:pPr rtl="0"/>
          <a:endParaRPr lang="es-CL" sz="1800" dirty="0" smtClean="0"/>
        </a:p>
        <a:p>
          <a:pPr rtl="0"/>
          <a:r>
            <a:rPr lang="es-CL" sz="1800" dirty="0" smtClean="0"/>
            <a:t>Patrimonio Neto / Patrimonio de Riesgo</a:t>
          </a:r>
        </a:p>
        <a:p>
          <a:pPr rtl="0"/>
          <a:r>
            <a:rPr lang="es-CL" sz="1800" dirty="0" smtClean="0"/>
            <a:t/>
          </a:r>
          <a:br>
            <a:rPr lang="es-CL" sz="1800" dirty="0" smtClean="0"/>
          </a:br>
          <a:endParaRPr lang="es-CL" sz="1800" dirty="0"/>
        </a:p>
      </dgm:t>
    </dgm:pt>
    <dgm:pt modelId="{E156B88E-8AFE-414D-BBFF-E0EE9ED9C013}" type="parTrans" cxnId="{CD089584-C4FD-4C2D-8DE3-B571BBC8F5E9}">
      <dgm:prSet/>
      <dgm:spPr/>
      <dgm:t>
        <a:bodyPr/>
        <a:lstStyle/>
        <a:p>
          <a:endParaRPr lang="es-CL"/>
        </a:p>
      </dgm:t>
    </dgm:pt>
    <dgm:pt modelId="{D16C897A-212D-441E-85DB-C67D400C9AA6}" type="sibTrans" cxnId="{CD089584-C4FD-4C2D-8DE3-B571BBC8F5E9}">
      <dgm:prSet/>
      <dgm:spPr/>
      <dgm:t>
        <a:bodyPr/>
        <a:lstStyle/>
        <a:p>
          <a:endParaRPr lang="es-CL"/>
        </a:p>
      </dgm:t>
    </dgm:pt>
    <dgm:pt modelId="{FBFCD7E1-498F-4D13-8EB9-91B7443B3CAE}" type="pres">
      <dgm:prSet presAssocID="{89450B16-9C66-4DFB-BE0B-333C45FAF9B0}" presName="CompostProcess" presStyleCnt="0">
        <dgm:presLayoutVars>
          <dgm:dir/>
          <dgm:resizeHandles val="exact"/>
        </dgm:presLayoutVars>
      </dgm:prSet>
      <dgm:spPr/>
      <dgm:t>
        <a:bodyPr/>
        <a:lstStyle/>
        <a:p>
          <a:endParaRPr lang="es-CL"/>
        </a:p>
      </dgm:t>
    </dgm:pt>
    <dgm:pt modelId="{D42F24C2-CA78-4CA7-964D-E7FC3F91D57F}" type="pres">
      <dgm:prSet presAssocID="{89450B16-9C66-4DFB-BE0B-333C45FAF9B0}" presName="arrow" presStyleLbl="bgShp" presStyleIdx="0" presStyleCnt="1"/>
      <dgm:spPr/>
    </dgm:pt>
    <dgm:pt modelId="{8DF52A0C-DD97-4F22-B366-03E52AEBC030}" type="pres">
      <dgm:prSet presAssocID="{89450B16-9C66-4DFB-BE0B-333C45FAF9B0}" presName="linearProcess" presStyleCnt="0"/>
      <dgm:spPr/>
    </dgm:pt>
    <dgm:pt modelId="{8D7E98D0-93C4-43A5-A04B-17AF7DE58196}" type="pres">
      <dgm:prSet presAssocID="{52F1B789-3B1C-449C-BD8F-A84594A02ECA}" presName="textNode" presStyleLbl="node1" presStyleIdx="0" presStyleCnt="1" custLinFactNeighborX="319" custLinFactNeighborY="-9210">
        <dgm:presLayoutVars>
          <dgm:bulletEnabled val="1"/>
        </dgm:presLayoutVars>
      </dgm:prSet>
      <dgm:spPr/>
      <dgm:t>
        <a:bodyPr/>
        <a:lstStyle/>
        <a:p>
          <a:endParaRPr lang="es-CL"/>
        </a:p>
      </dgm:t>
    </dgm:pt>
  </dgm:ptLst>
  <dgm:cxnLst>
    <dgm:cxn modelId="{629E3BBF-635B-4F91-9574-E1112D293CDB}" type="presOf" srcId="{89450B16-9C66-4DFB-BE0B-333C45FAF9B0}" destId="{FBFCD7E1-498F-4D13-8EB9-91B7443B3CAE}" srcOrd="0" destOrd="0" presId="urn:microsoft.com/office/officeart/2005/8/layout/hProcess9"/>
    <dgm:cxn modelId="{4D623491-EDA0-4D38-A74E-1568136C67B6}" type="presOf" srcId="{52F1B789-3B1C-449C-BD8F-A84594A02ECA}" destId="{8D7E98D0-93C4-43A5-A04B-17AF7DE58196}" srcOrd="0" destOrd="0" presId="urn:microsoft.com/office/officeart/2005/8/layout/hProcess9"/>
    <dgm:cxn modelId="{CD089584-C4FD-4C2D-8DE3-B571BBC8F5E9}" srcId="{89450B16-9C66-4DFB-BE0B-333C45FAF9B0}" destId="{52F1B789-3B1C-449C-BD8F-A84594A02ECA}" srcOrd="0" destOrd="0" parTransId="{E156B88E-8AFE-414D-BBFF-E0EE9ED9C013}" sibTransId="{D16C897A-212D-441E-85DB-C67D400C9AA6}"/>
    <dgm:cxn modelId="{58EDE309-1755-4941-8868-5CE3FA3C1118}" type="presParOf" srcId="{FBFCD7E1-498F-4D13-8EB9-91B7443B3CAE}" destId="{D42F24C2-CA78-4CA7-964D-E7FC3F91D57F}" srcOrd="0" destOrd="0" presId="urn:microsoft.com/office/officeart/2005/8/layout/hProcess9"/>
    <dgm:cxn modelId="{D816A841-2F5E-43AA-B6DE-22AEA85B0A85}" type="presParOf" srcId="{FBFCD7E1-498F-4D13-8EB9-91B7443B3CAE}" destId="{8DF52A0C-DD97-4F22-B366-03E52AEBC030}" srcOrd="1" destOrd="0" presId="urn:microsoft.com/office/officeart/2005/8/layout/hProcess9"/>
    <dgm:cxn modelId="{DAEF939B-5C25-405E-B305-4E7A4E171D3D}" type="presParOf" srcId="{8DF52A0C-DD97-4F22-B366-03E52AEBC030}" destId="{8D7E98D0-93C4-43A5-A04B-17AF7DE58196}" srcOrd="0"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A13BD2-BA6A-4E64-AD72-55CC9DBF262C}"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s-CL"/>
        </a:p>
      </dgm:t>
    </dgm:pt>
    <dgm:pt modelId="{A20C0AE2-7342-4A3D-9913-A62097165CBB}">
      <dgm:prSet phldrT="[Texto]" custT="1"/>
      <dgm:spPr/>
      <dgm:t>
        <a:bodyPr/>
        <a:lstStyle/>
        <a:p>
          <a:r>
            <a:rPr lang="es-ES_tradnl" sz="1800" b="1" dirty="0" smtClean="0">
              <a:solidFill>
                <a:schemeClr val="bg1"/>
              </a:solidFill>
            </a:rPr>
            <a:t>Evaluación de riesgos</a:t>
          </a:r>
          <a:endParaRPr lang="es-CL" sz="1800" b="1" dirty="0">
            <a:solidFill>
              <a:schemeClr val="bg1"/>
            </a:solidFill>
          </a:endParaRPr>
        </a:p>
      </dgm:t>
    </dgm:pt>
    <dgm:pt modelId="{BDB550BC-A4B5-4982-8391-DB7EC182A1AE}" type="parTrans" cxnId="{60B1F4A7-4412-4B2E-BE29-44380593F241}">
      <dgm:prSet/>
      <dgm:spPr/>
      <dgm:t>
        <a:bodyPr/>
        <a:lstStyle/>
        <a:p>
          <a:endParaRPr lang="es-CL"/>
        </a:p>
      </dgm:t>
    </dgm:pt>
    <dgm:pt modelId="{8787046D-61DA-4E14-B82D-97EB86EA9DC8}" type="sibTrans" cxnId="{60B1F4A7-4412-4B2E-BE29-44380593F241}">
      <dgm:prSet/>
      <dgm:spPr/>
      <dgm:t>
        <a:bodyPr/>
        <a:lstStyle/>
        <a:p>
          <a:endParaRPr lang="es-CL"/>
        </a:p>
      </dgm:t>
    </dgm:pt>
    <dgm:pt modelId="{EBA9138C-6484-4EA8-8B6C-14202FD5F55A}">
      <dgm:prSet phldrT="[Texto]" custT="1"/>
      <dgm:spPr/>
      <dgm:t>
        <a:bodyPr/>
        <a:lstStyle/>
        <a:p>
          <a:r>
            <a:rPr lang="es-ES_tradnl" sz="1800" b="1" dirty="0" smtClean="0">
              <a:solidFill>
                <a:schemeClr val="bg1"/>
              </a:solidFill>
            </a:rPr>
            <a:t>Envío de oficio por parte de SVS</a:t>
          </a:r>
          <a:endParaRPr lang="es-CL" sz="1800" b="1" dirty="0">
            <a:solidFill>
              <a:schemeClr val="bg1"/>
            </a:solidFill>
          </a:endParaRPr>
        </a:p>
      </dgm:t>
    </dgm:pt>
    <dgm:pt modelId="{E444F17D-68A1-49D2-81C2-15AE2AC4EF0F}" type="parTrans" cxnId="{8C0B6A54-0ED7-46B4-87E2-52EFB6031536}">
      <dgm:prSet/>
      <dgm:spPr/>
      <dgm:t>
        <a:bodyPr/>
        <a:lstStyle/>
        <a:p>
          <a:endParaRPr lang="es-CL"/>
        </a:p>
      </dgm:t>
    </dgm:pt>
    <dgm:pt modelId="{22745887-4073-4F13-9274-A46BDCB6F1C7}" type="sibTrans" cxnId="{8C0B6A54-0ED7-46B4-87E2-52EFB6031536}">
      <dgm:prSet/>
      <dgm:spPr/>
      <dgm:t>
        <a:bodyPr/>
        <a:lstStyle/>
        <a:p>
          <a:endParaRPr lang="es-CL"/>
        </a:p>
      </dgm:t>
    </dgm:pt>
    <dgm:pt modelId="{93912221-E44D-4385-B922-4468664E39E7}">
      <dgm:prSet phldrT="[Texto]" custT="1"/>
      <dgm:spPr/>
      <dgm:t>
        <a:bodyPr/>
        <a:lstStyle/>
        <a:p>
          <a:r>
            <a:rPr lang="es-ES_tradnl" sz="1800" b="1" dirty="0" smtClean="0">
              <a:solidFill>
                <a:schemeClr val="bg1"/>
              </a:solidFill>
            </a:rPr>
            <a:t>Compañía envía Plan de Acción </a:t>
          </a:r>
          <a:endParaRPr lang="es-CL" sz="1800" b="1" dirty="0">
            <a:solidFill>
              <a:schemeClr val="bg1"/>
            </a:solidFill>
          </a:endParaRPr>
        </a:p>
      </dgm:t>
    </dgm:pt>
    <dgm:pt modelId="{62538415-3BB0-4D66-8C5A-E5FB9DA40BAF}" type="parTrans" cxnId="{2DF1AEC5-3EC6-40C5-A0E9-26CADA3A7946}">
      <dgm:prSet/>
      <dgm:spPr/>
      <dgm:t>
        <a:bodyPr/>
        <a:lstStyle/>
        <a:p>
          <a:endParaRPr lang="es-CL"/>
        </a:p>
      </dgm:t>
    </dgm:pt>
    <dgm:pt modelId="{C2D946E6-2A15-49A5-B917-5AE23A54CC51}" type="sibTrans" cxnId="{2DF1AEC5-3EC6-40C5-A0E9-26CADA3A7946}">
      <dgm:prSet/>
      <dgm:spPr/>
      <dgm:t>
        <a:bodyPr/>
        <a:lstStyle/>
        <a:p>
          <a:endParaRPr lang="es-CL"/>
        </a:p>
      </dgm:t>
    </dgm:pt>
    <dgm:pt modelId="{AE3CAB69-1936-42CF-857F-87055A2705D4}">
      <dgm:prSet phldrT="[Texto]" custT="1"/>
      <dgm:spPr/>
      <dgm:t>
        <a:bodyPr/>
        <a:lstStyle/>
        <a:p>
          <a:r>
            <a:rPr lang="es-CL" sz="1800" b="1" dirty="0" smtClean="0">
              <a:solidFill>
                <a:schemeClr val="bg1"/>
              </a:solidFill>
            </a:rPr>
            <a:t>Seguimiento por parte de SVS</a:t>
          </a:r>
          <a:endParaRPr lang="es-CL" sz="1800" b="1" dirty="0">
            <a:solidFill>
              <a:schemeClr val="bg1"/>
            </a:solidFill>
          </a:endParaRPr>
        </a:p>
      </dgm:t>
    </dgm:pt>
    <dgm:pt modelId="{F5A3C299-B867-43E1-B4CC-5EF0C3EECE2E}" type="parTrans" cxnId="{5704A066-B470-4DA1-939B-F4885DFA237D}">
      <dgm:prSet/>
      <dgm:spPr/>
      <dgm:t>
        <a:bodyPr/>
        <a:lstStyle/>
        <a:p>
          <a:endParaRPr lang="es-CL"/>
        </a:p>
      </dgm:t>
    </dgm:pt>
    <dgm:pt modelId="{61650F17-EF9E-496E-B303-D6CBAE8C2203}" type="sibTrans" cxnId="{5704A066-B470-4DA1-939B-F4885DFA237D}">
      <dgm:prSet/>
      <dgm:spPr/>
      <dgm:t>
        <a:bodyPr/>
        <a:lstStyle/>
        <a:p>
          <a:endParaRPr lang="es-CL"/>
        </a:p>
      </dgm:t>
    </dgm:pt>
    <dgm:pt modelId="{3C4DFBF1-6B60-472B-9551-D3F922BA2CFC}" type="pres">
      <dgm:prSet presAssocID="{77A13BD2-BA6A-4E64-AD72-55CC9DBF262C}" presName="Name0" presStyleCnt="0">
        <dgm:presLayoutVars>
          <dgm:dir/>
          <dgm:animLvl val="lvl"/>
          <dgm:resizeHandles val="exact"/>
        </dgm:presLayoutVars>
      </dgm:prSet>
      <dgm:spPr/>
      <dgm:t>
        <a:bodyPr/>
        <a:lstStyle/>
        <a:p>
          <a:endParaRPr lang="es-CL"/>
        </a:p>
      </dgm:t>
    </dgm:pt>
    <dgm:pt modelId="{F9E16A1F-0F80-418D-B66B-976A56D94823}" type="pres">
      <dgm:prSet presAssocID="{A20C0AE2-7342-4A3D-9913-A62097165CBB}" presName="parTxOnly" presStyleLbl="node1" presStyleIdx="0" presStyleCnt="4" custScaleY="122933">
        <dgm:presLayoutVars>
          <dgm:chMax val="0"/>
          <dgm:chPref val="0"/>
          <dgm:bulletEnabled val="1"/>
        </dgm:presLayoutVars>
      </dgm:prSet>
      <dgm:spPr/>
      <dgm:t>
        <a:bodyPr/>
        <a:lstStyle/>
        <a:p>
          <a:endParaRPr lang="es-CL"/>
        </a:p>
      </dgm:t>
    </dgm:pt>
    <dgm:pt modelId="{6A4C7757-B48B-431B-A9E2-349E4ED21F64}" type="pres">
      <dgm:prSet presAssocID="{8787046D-61DA-4E14-B82D-97EB86EA9DC8}" presName="parTxOnlySpace" presStyleCnt="0"/>
      <dgm:spPr/>
    </dgm:pt>
    <dgm:pt modelId="{CD253439-016D-4773-A0D6-AE11C68C31E3}" type="pres">
      <dgm:prSet presAssocID="{EBA9138C-6484-4EA8-8B6C-14202FD5F55A}" presName="parTxOnly" presStyleLbl="node1" presStyleIdx="1" presStyleCnt="4" custScaleY="122933">
        <dgm:presLayoutVars>
          <dgm:chMax val="0"/>
          <dgm:chPref val="0"/>
          <dgm:bulletEnabled val="1"/>
        </dgm:presLayoutVars>
      </dgm:prSet>
      <dgm:spPr/>
      <dgm:t>
        <a:bodyPr/>
        <a:lstStyle/>
        <a:p>
          <a:endParaRPr lang="es-CL"/>
        </a:p>
      </dgm:t>
    </dgm:pt>
    <dgm:pt modelId="{4E912F39-BFA5-4CFB-8594-41654D729747}" type="pres">
      <dgm:prSet presAssocID="{22745887-4073-4F13-9274-A46BDCB6F1C7}" presName="parTxOnlySpace" presStyleCnt="0"/>
      <dgm:spPr/>
    </dgm:pt>
    <dgm:pt modelId="{A84CB2F4-C6CF-41D1-8F68-A9319098BEB3}" type="pres">
      <dgm:prSet presAssocID="{93912221-E44D-4385-B922-4468664E39E7}" presName="parTxOnly" presStyleLbl="node1" presStyleIdx="2" presStyleCnt="4" custScaleY="116634">
        <dgm:presLayoutVars>
          <dgm:chMax val="0"/>
          <dgm:chPref val="0"/>
          <dgm:bulletEnabled val="1"/>
        </dgm:presLayoutVars>
      </dgm:prSet>
      <dgm:spPr/>
      <dgm:t>
        <a:bodyPr/>
        <a:lstStyle/>
        <a:p>
          <a:endParaRPr lang="es-CL"/>
        </a:p>
      </dgm:t>
    </dgm:pt>
    <dgm:pt modelId="{9434D8EE-C014-4EC2-B74A-EED643AEAD3E}" type="pres">
      <dgm:prSet presAssocID="{C2D946E6-2A15-49A5-B917-5AE23A54CC51}" presName="parTxOnlySpace" presStyleCnt="0"/>
      <dgm:spPr/>
    </dgm:pt>
    <dgm:pt modelId="{DC0B8FD1-F977-40F6-8F5D-4DE41D42079A}" type="pres">
      <dgm:prSet presAssocID="{AE3CAB69-1936-42CF-857F-87055A2705D4}" presName="parTxOnly" presStyleLbl="node1" presStyleIdx="3" presStyleCnt="4" custScaleX="104670" custScaleY="116634">
        <dgm:presLayoutVars>
          <dgm:chMax val="0"/>
          <dgm:chPref val="0"/>
          <dgm:bulletEnabled val="1"/>
        </dgm:presLayoutVars>
      </dgm:prSet>
      <dgm:spPr/>
      <dgm:t>
        <a:bodyPr/>
        <a:lstStyle/>
        <a:p>
          <a:endParaRPr lang="es-CL"/>
        </a:p>
      </dgm:t>
    </dgm:pt>
  </dgm:ptLst>
  <dgm:cxnLst>
    <dgm:cxn modelId="{8C0B6A54-0ED7-46B4-87E2-52EFB6031536}" srcId="{77A13BD2-BA6A-4E64-AD72-55CC9DBF262C}" destId="{EBA9138C-6484-4EA8-8B6C-14202FD5F55A}" srcOrd="1" destOrd="0" parTransId="{E444F17D-68A1-49D2-81C2-15AE2AC4EF0F}" sibTransId="{22745887-4073-4F13-9274-A46BDCB6F1C7}"/>
    <dgm:cxn modelId="{5704A066-B470-4DA1-939B-F4885DFA237D}" srcId="{77A13BD2-BA6A-4E64-AD72-55CC9DBF262C}" destId="{AE3CAB69-1936-42CF-857F-87055A2705D4}" srcOrd="3" destOrd="0" parTransId="{F5A3C299-B867-43E1-B4CC-5EF0C3EECE2E}" sibTransId="{61650F17-EF9E-496E-B303-D6CBAE8C2203}"/>
    <dgm:cxn modelId="{60B1F4A7-4412-4B2E-BE29-44380593F241}" srcId="{77A13BD2-BA6A-4E64-AD72-55CC9DBF262C}" destId="{A20C0AE2-7342-4A3D-9913-A62097165CBB}" srcOrd="0" destOrd="0" parTransId="{BDB550BC-A4B5-4982-8391-DB7EC182A1AE}" sibTransId="{8787046D-61DA-4E14-B82D-97EB86EA9DC8}"/>
    <dgm:cxn modelId="{45228486-D1BF-40AF-B548-DC27C4106C97}" type="presOf" srcId="{EBA9138C-6484-4EA8-8B6C-14202FD5F55A}" destId="{CD253439-016D-4773-A0D6-AE11C68C31E3}" srcOrd="0" destOrd="0" presId="urn:microsoft.com/office/officeart/2005/8/layout/chevron1"/>
    <dgm:cxn modelId="{2AF422B5-3D71-4569-931D-D26A50EB5050}" type="presOf" srcId="{77A13BD2-BA6A-4E64-AD72-55CC9DBF262C}" destId="{3C4DFBF1-6B60-472B-9551-D3F922BA2CFC}" srcOrd="0" destOrd="0" presId="urn:microsoft.com/office/officeart/2005/8/layout/chevron1"/>
    <dgm:cxn modelId="{2DF1AEC5-3EC6-40C5-A0E9-26CADA3A7946}" srcId="{77A13BD2-BA6A-4E64-AD72-55CC9DBF262C}" destId="{93912221-E44D-4385-B922-4468664E39E7}" srcOrd="2" destOrd="0" parTransId="{62538415-3BB0-4D66-8C5A-E5FB9DA40BAF}" sibTransId="{C2D946E6-2A15-49A5-B917-5AE23A54CC51}"/>
    <dgm:cxn modelId="{4A55AABC-2BBC-44EE-AB6C-A1BE633183A2}" type="presOf" srcId="{AE3CAB69-1936-42CF-857F-87055A2705D4}" destId="{DC0B8FD1-F977-40F6-8F5D-4DE41D42079A}" srcOrd="0" destOrd="0" presId="urn:microsoft.com/office/officeart/2005/8/layout/chevron1"/>
    <dgm:cxn modelId="{6B07547C-AD54-4C87-BFF7-2F21F44BE48A}" type="presOf" srcId="{93912221-E44D-4385-B922-4468664E39E7}" destId="{A84CB2F4-C6CF-41D1-8F68-A9319098BEB3}" srcOrd="0" destOrd="0" presId="urn:microsoft.com/office/officeart/2005/8/layout/chevron1"/>
    <dgm:cxn modelId="{5EE684AC-1CF5-41E8-9E0A-015B18F6DECD}" type="presOf" srcId="{A20C0AE2-7342-4A3D-9913-A62097165CBB}" destId="{F9E16A1F-0F80-418D-B66B-976A56D94823}" srcOrd="0" destOrd="0" presId="urn:microsoft.com/office/officeart/2005/8/layout/chevron1"/>
    <dgm:cxn modelId="{AE9DAB87-50CB-4387-B84F-72AED03F5D1D}" type="presParOf" srcId="{3C4DFBF1-6B60-472B-9551-D3F922BA2CFC}" destId="{F9E16A1F-0F80-418D-B66B-976A56D94823}" srcOrd="0" destOrd="0" presId="urn:microsoft.com/office/officeart/2005/8/layout/chevron1"/>
    <dgm:cxn modelId="{43188E5A-D4AB-42FF-8A4A-7D93D23378C9}" type="presParOf" srcId="{3C4DFBF1-6B60-472B-9551-D3F922BA2CFC}" destId="{6A4C7757-B48B-431B-A9E2-349E4ED21F64}" srcOrd="1" destOrd="0" presId="urn:microsoft.com/office/officeart/2005/8/layout/chevron1"/>
    <dgm:cxn modelId="{7862E553-C1D5-4A40-84DB-7C9894624C63}" type="presParOf" srcId="{3C4DFBF1-6B60-472B-9551-D3F922BA2CFC}" destId="{CD253439-016D-4773-A0D6-AE11C68C31E3}" srcOrd="2" destOrd="0" presId="urn:microsoft.com/office/officeart/2005/8/layout/chevron1"/>
    <dgm:cxn modelId="{723FBD14-C16C-497B-AB79-EEFAC318D532}" type="presParOf" srcId="{3C4DFBF1-6B60-472B-9551-D3F922BA2CFC}" destId="{4E912F39-BFA5-4CFB-8594-41654D729747}" srcOrd="3" destOrd="0" presId="urn:microsoft.com/office/officeart/2005/8/layout/chevron1"/>
    <dgm:cxn modelId="{5A3A60CA-CB39-45D0-9191-5E442BF2C0E4}" type="presParOf" srcId="{3C4DFBF1-6B60-472B-9551-D3F922BA2CFC}" destId="{A84CB2F4-C6CF-41D1-8F68-A9319098BEB3}" srcOrd="4" destOrd="0" presId="urn:microsoft.com/office/officeart/2005/8/layout/chevron1"/>
    <dgm:cxn modelId="{2CC378FA-3318-4BBA-962A-4197B20547B9}" type="presParOf" srcId="{3C4DFBF1-6B60-472B-9551-D3F922BA2CFC}" destId="{9434D8EE-C014-4EC2-B74A-EED643AEAD3E}" srcOrd="5" destOrd="0" presId="urn:microsoft.com/office/officeart/2005/8/layout/chevron1"/>
    <dgm:cxn modelId="{121F57F3-19CD-4302-BD6B-4C67803C82FF}" type="presParOf" srcId="{3C4DFBF1-6B60-472B-9551-D3F922BA2CFC}" destId="{DC0B8FD1-F977-40F6-8F5D-4DE41D42079A}" srcOrd="6"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5B97A-971B-4F86-AC2D-8EC38AE82783}">
      <dsp:nvSpPr>
        <dsp:cNvPr id="0" name=""/>
        <dsp:cNvSpPr/>
      </dsp:nvSpPr>
      <dsp:spPr>
        <a:xfrm>
          <a:off x="3915856" y="2936678"/>
          <a:ext cx="1627723" cy="607527"/>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CL" sz="1100" b="1" kern="1200" dirty="0" smtClean="0"/>
            <a:t>Solvencia</a:t>
          </a:r>
        </a:p>
        <a:p>
          <a:pPr lvl="0" algn="ctr" defTabSz="488950">
            <a:lnSpc>
              <a:spcPct val="90000"/>
            </a:lnSpc>
            <a:spcBef>
              <a:spcPct val="0"/>
            </a:spcBef>
            <a:spcAft>
              <a:spcPct val="35000"/>
            </a:spcAft>
          </a:pPr>
          <a:r>
            <a:rPr lang="es-CL" sz="1100" b="1" kern="1200" dirty="0" smtClean="0"/>
            <a:t>De la Compañía</a:t>
          </a:r>
          <a:endParaRPr lang="es-CL" sz="1100" b="1" kern="1200" dirty="0"/>
        </a:p>
      </dsp:txBody>
      <dsp:txXfrm>
        <a:off x="4154231" y="3025648"/>
        <a:ext cx="1150973" cy="4295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E2EBC8-8696-4945-A5F8-BA1B54707DF7}">
      <dsp:nvSpPr>
        <dsp:cNvPr id="0" name=""/>
        <dsp:cNvSpPr/>
      </dsp:nvSpPr>
      <dsp:spPr>
        <a:xfrm>
          <a:off x="2264646" y="137286"/>
          <a:ext cx="1324713" cy="1373663"/>
        </a:xfrm>
        <a:prstGeom prst="ellipse">
          <a:avLst/>
        </a:prstGeom>
        <a:gradFill rotWithShape="0">
          <a:gsLst>
            <a:gs pos="0">
              <a:schemeClr val="tx2">
                <a:lumMod val="20000"/>
                <a:lumOff val="8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s-CL" sz="1400" kern="1200" dirty="0" smtClean="0"/>
        </a:p>
        <a:p>
          <a:pPr lvl="0" algn="ctr" defTabSz="622300">
            <a:lnSpc>
              <a:spcPct val="90000"/>
            </a:lnSpc>
            <a:spcBef>
              <a:spcPct val="0"/>
            </a:spcBef>
            <a:spcAft>
              <a:spcPct val="35000"/>
            </a:spcAft>
          </a:pPr>
          <a:r>
            <a:rPr lang="es-CL" sz="1600" b="1" kern="1200" dirty="0" smtClean="0"/>
            <a:t>Evaluación del Grupo</a:t>
          </a:r>
        </a:p>
        <a:p>
          <a:pPr lvl="0" algn="ctr" defTabSz="622300">
            <a:lnSpc>
              <a:spcPct val="90000"/>
            </a:lnSpc>
            <a:spcBef>
              <a:spcPct val="0"/>
            </a:spcBef>
            <a:spcAft>
              <a:spcPct val="35000"/>
            </a:spcAft>
          </a:pPr>
          <a:endParaRPr lang="es-CL" sz="1400" kern="1200" dirty="0"/>
        </a:p>
      </dsp:txBody>
      <dsp:txXfrm>
        <a:off x="2458646" y="338454"/>
        <a:ext cx="936713" cy="971327"/>
      </dsp:txXfrm>
    </dsp:sp>
    <dsp:sp modelId="{6A70093C-4D22-40A9-BB3E-7F22284E1992}">
      <dsp:nvSpPr>
        <dsp:cNvPr id="0" name=""/>
        <dsp:cNvSpPr/>
      </dsp:nvSpPr>
      <dsp:spPr>
        <a:xfrm rot="19453075">
          <a:off x="1380448" y="1308602"/>
          <a:ext cx="801585" cy="278011"/>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0955D13-0D36-4A65-B426-23DF0EC2F5FE}">
      <dsp:nvSpPr>
        <dsp:cNvPr id="0" name=""/>
        <dsp:cNvSpPr/>
      </dsp:nvSpPr>
      <dsp:spPr>
        <a:xfrm>
          <a:off x="288041" y="1872204"/>
          <a:ext cx="1576212" cy="890476"/>
        </a:xfrm>
        <a:prstGeom prst="roundRect">
          <a:avLst>
            <a:gd name="adj" fmla="val 10000"/>
          </a:avLst>
        </a:prstGeom>
        <a:gradFill rotWithShape="0">
          <a:gsLst>
            <a:gs pos="0">
              <a:schemeClr val="tx2">
                <a:lumMod val="40000"/>
                <a:lumOff val="6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CL" sz="1600" b="1" kern="1200" dirty="0" smtClean="0"/>
            <a:t>Transacciones con empresas  relacionadas</a:t>
          </a:r>
          <a:endParaRPr lang="es-CL" sz="1600" b="1" kern="1200" dirty="0"/>
        </a:p>
      </dsp:txBody>
      <dsp:txXfrm>
        <a:off x="314122" y="1898285"/>
        <a:ext cx="1524050" cy="838314"/>
      </dsp:txXfrm>
    </dsp:sp>
    <dsp:sp modelId="{DF2C9BD9-9069-41DE-B158-29B8A11FEFCF}">
      <dsp:nvSpPr>
        <dsp:cNvPr id="0" name=""/>
        <dsp:cNvSpPr/>
      </dsp:nvSpPr>
      <dsp:spPr>
        <a:xfrm rot="12832386">
          <a:off x="3723172" y="1298610"/>
          <a:ext cx="783616" cy="275595"/>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3F1C130-9461-4A02-BEB2-061CE04DCE5D}">
      <dsp:nvSpPr>
        <dsp:cNvPr id="0" name=""/>
        <dsp:cNvSpPr/>
      </dsp:nvSpPr>
      <dsp:spPr>
        <a:xfrm>
          <a:off x="3960429" y="1872208"/>
          <a:ext cx="1552834" cy="888474"/>
        </a:xfrm>
        <a:prstGeom prst="roundRect">
          <a:avLst>
            <a:gd name="adj" fmla="val 10000"/>
          </a:avLst>
        </a:prstGeom>
        <a:gradFill rotWithShape="0">
          <a:gsLst>
            <a:gs pos="0">
              <a:schemeClr val="tx2">
                <a:lumMod val="40000"/>
                <a:lumOff val="6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CL" sz="1600" b="1" kern="1200" dirty="0" smtClean="0"/>
            <a:t>Riesgo de Contagio </a:t>
          </a:r>
          <a:endParaRPr lang="es-CL" sz="1600" b="1" kern="1200" dirty="0"/>
        </a:p>
      </dsp:txBody>
      <dsp:txXfrm>
        <a:off x="3986452" y="1898231"/>
        <a:ext cx="1500788" cy="836428"/>
      </dsp:txXfrm>
    </dsp:sp>
    <dsp:sp modelId="{9A0C23A9-72A4-4E62-8C26-056483BA169C}">
      <dsp:nvSpPr>
        <dsp:cNvPr id="0" name=""/>
        <dsp:cNvSpPr/>
      </dsp:nvSpPr>
      <dsp:spPr>
        <a:xfrm rot="16227736">
          <a:off x="2565883" y="2550980"/>
          <a:ext cx="780686" cy="289552"/>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F2EC317-33B8-407F-8077-23D5AD609B3A}">
      <dsp:nvSpPr>
        <dsp:cNvPr id="0" name=""/>
        <dsp:cNvSpPr/>
      </dsp:nvSpPr>
      <dsp:spPr>
        <a:xfrm>
          <a:off x="2088234" y="3384370"/>
          <a:ext cx="1729031" cy="68075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CL" sz="1600" b="1" kern="1200" dirty="0" smtClean="0"/>
            <a:t>RIESGO DE GRUPO</a:t>
          </a:r>
          <a:endParaRPr lang="es-CL" sz="1600" b="1" kern="1200" dirty="0"/>
        </a:p>
      </dsp:txBody>
      <dsp:txXfrm>
        <a:off x="2108173" y="3404309"/>
        <a:ext cx="1689153" cy="6408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8E52B2-AE99-4B7C-9FBC-B5A3CDE24BA1}">
      <dsp:nvSpPr>
        <dsp:cNvPr id="0" name=""/>
        <dsp:cNvSpPr/>
      </dsp:nvSpPr>
      <dsp:spPr>
        <a:xfrm>
          <a:off x="2541218" y="710"/>
          <a:ext cx="5257801" cy="96092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0" marR="0" lvl="1" indent="0" algn="just" defTabSz="914400" rtl="0" eaLnBrk="1" fontAlgn="auto" latinLnBrk="0" hangingPunct="1">
            <a:lnSpc>
              <a:spcPct val="100000"/>
            </a:lnSpc>
            <a:spcBef>
              <a:spcPct val="0"/>
            </a:spcBef>
            <a:spcAft>
              <a:spcPts val="0"/>
            </a:spcAft>
            <a:buClrTx/>
            <a:buSzTx/>
            <a:buFontTx/>
            <a:buChar char="••"/>
            <a:tabLst/>
            <a:defRPr/>
          </a:pPr>
          <a:r>
            <a:rPr lang="es-ES_tradnl" sz="1500" kern="1200" dirty="0" smtClean="0"/>
            <a:t>La compañía clasificada en esta situación es resistente a la mayoría de las condiciones económicas y de negocios adversas sin afectar materialmente su solvencia.</a:t>
          </a:r>
          <a:endParaRPr lang="es-CL" sz="1500" kern="1200" dirty="0" smtClean="0"/>
        </a:p>
        <a:p>
          <a:pPr marL="285750" lvl="1" indent="0" algn="l" defTabSz="2889250">
            <a:lnSpc>
              <a:spcPct val="90000"/>
            </a:lnSpc>
            <a:spcBef>
              <a:spcPct val="0"/>
            </a:spcBef>
            <a:spcAft>
              <a:spcPct val="15000"/>
            </a:spcAft>
            <a:buChar char="••"/>
          </a:pPr>
          <a:endParaRPr lang="es-CL" sz="1100" kern="1200" dirty="0"/>
        </a:p>
      </dsp:txBody>
      <dsp:txXfrm>
        <a:off x="2541218" y="120826"/>
        <a:ext cx="4897453" cy="720695"/>
      </dsp:txXfrm>
    </dsp:sp>
    <dsp:sp modelId="{7F1DEC4A-0021-4952-9AC4-17AE9B5B7298}">
      <dsp:nvSpPr>
        <dsp:cNvPr id="0" name=""/>
        <dsp:cNvSpPr/>
      </dsp:nvSpPr>
      <dsp:spPr>
        <a:xfrm>
          <a:off x="0" y="0"/>
          <a:ext cx="2347351" cy="9609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s-CL" sz="1600" b="1" kern="1200" dirty="0" smtClean="0"/>
            <a:t>Nivel A </a:t>
          </a:r>
        </a:p>
        <a:p>
          <a:pPr lvl="0" algn="ctr" defTabSz="711200" rtl="0">
            <a:lnSpc>
              <a:spcPct val="90000"/>
            </a:lnSpc>
            <a:spcBef>
              <a:spcPct val="0"/>
            </a:spcBef>
            <a:spcAft>
              <a:spcPct val="35000"/>
            </a:spcAft>
          </a:pPr>
          <a:r>
            <a:rPr lang="es-CL" sz="1600" b="1" kern="1200" dirty="0" smtClean="0"/>
            <a:t>  (Riesgo Bajo)	</a:t>
          </a:r>
          <a:endParaRPr lang="es-CL" sz="1600" kern="1200" dirty="0"/>
        </a:p>
      </dsp:txBody>
      <dsp:txXfrm>
        <a:off x="46909" y="46909"/>
        <a:ext cx="2253533" cy="867109"/>
      </dsp:txXfrm>
    </dsp:sp>
    <dsp:sp modelId="{A1157A7E-5A0C-439D-A8FD-5331156DF670}">
      <dsp:nvSpPr>
        <dsp:cNvPr id="0" name=""/>
        <dsp:cNvSpPr/>
      </dsp:nvSpPr>
      <dsp:spPr>
        <a:xfrm>
          <a:off x="2541226" y="1057729"/>
          <a:ext cx="5257753" cy="96092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0" marR="0" lvl="1" indent="0" algn="l" defTabSz="914400" rtl="0" eaLnBrk="1" fontAlgn="auto" latinLnBrk="0" hangingPunct="1">
            <a:lnSpc>
              <a:spcPct val="100000"/>
            </a:lnSpc>
            <a:spcBef>
              <a:spcPct val="0"/>
            </a:spcBef>
            <a:spcAft>
              <a:spcPts val="0"/>
            </a:spcAft>
            <a:buClrTx/>
            <a:buSzTx/>
            <a:buFontTx/>
            <a:buChar char="••"/>
            <a:tabLst/>
            <a:defRPr/>
          </a:pPr>
          <a:r>
            <a:rPr lang="es-ES_tradnl" sz="1500" kern="1200" dirty="0" smtClean="0"/>
            <a:t>Una aseguradora</a:t>
          </a:r>
          <a:r>
            <a:rPr lang="es-ES" sz="1500" kern="1200" dirty="0" smtClean="0"/>
            <a:t> en esta situación podría ver deteriorada su solvencia ante condiciones adversas en su negocio o en la economía.</a:t>
          </a:r>
          <a:endParaRPr lang="es-CL" sz="1500" kern="1200" dirty="0" smtClean="0"/>
        </a:p>
        <a:p>
          <a:pPr marL="57150" lvl="1" indent="0" algn="l" defTabSz="488950">
            <a:lnSpc>
              <a:spcPct val="90000"/>
            </a:lnSpc>
            <a:spcBef>
              <a:spcPct val="0"/>
            </a:spcBef>
            <a:spcAft>
              <a:spcPct val="15000"/>
            </a:spcAft>
            <a:buChar char="••"/>
          </a:pPr>
          <a:endParaRPr lang="es-CL" sz="1100" kern="1200" dirty="0"/>
        </a:p>
      </dsp:txBody>
      <dsp:txXfrm>
        <a:off x="2541226" y="1177845"/>
        <a:ext cx="4897405" cy="720695"/>
      </dsp:txXfrm>
    </dsp:sp>
    <dsp:sp modelId="{860BCA14-508A-4FCF-9CA1-F4781874E42A}">
      <dsp:nvSpPr>
        <dsp:cNvPr id="0" name=""/>
        <dsp:cNvSpPr/>
      </dsp:nvSpPr>
      <dsp:spPr>
        <a:xfrm>
          <a:off x="0" y="1071384"/>
          <a:ext cx="2347319" cy="9609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s-CL" sz="1600" b="1" kern="1200" dirty="0" smtClean="0"/>
            <a:t>Nivel B </a:t>
          </a:r>
        </a:p>
        <a:p>
          <a:pPr lvl="0" algn="ctr" defTabSz="711200" rtl="0">
            <a:lnSpc>
              <a:spcPct val="90000"/>
            </a:lnSpc>
            <a:spcBef>
              <a:spcPct val="0"/>
            </a:spcBef>
            <a:spcAft>
              <a:spcPct val="35000"/>
            </a:spcAft>
          </a:pPr>
          <a:r>
            <a:rPr lang="es-CL" sz="1600" b="1" kern="1200" dirty="0" smtClean="0"/>
            <a:t>(Riesgo Moderado)	</a:t>
          </a:r>
          <a:endParaRPr lang="es-CL" sz="1600" kern="1200" dirty="0"/>
        </a:p>
      </dsp:txBody>
      <dsp:txXfrm>
        <a:off x="46909" y="1118293"/>
        <a:ext cx="2253501" cy="867109"/>
      </dsp:txXfrm>
    </dsp:sp>
    <dsp:sp modelId="{95A3D238-B899-4462-93F2-3629AF8F8616}">
      <dsp:nvSpPr>
        <dsp:cNvPr id="0" name=""/>
        <dsp:cNvSpPr/>
      </dsp:nvSpPr>
      <dsp:spPr>
        <a:xfrm>
          <a:off x="2579730" y="2114749"/>
          <a:ext cx="5178453" cy="114800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0" marR="0" lvl="1" indent="0" algn="l" defTabSz="914400" rtl="0" eaLnBrk="1" fontAlgn="auto" latinLnBrk="0" hangingPunct="1">
            <a:lnSpc>
              <a:spcPct val="100000"/>
            </a:lnSpc>
            <a:spcBef>
              <a:spcPct val="0"/>
            </a:spcBef>
            <a:spcAft>
              <a:spcPts val="0"/>
            </a:spcAft>
            <a:buClrTx/>
            <a:buSzTx/>
            <a:buFontTx/>
            <a:buChar char="••"/>
            <a:tabLst/>
            <a:defRPr/>
          </a:pPr>
          <a:r>
            <a:rPr lang="es-ES_tradnl" sz="1500" kern="1200" dirty="0" smtClean="0"/>
            <a:t>Una aseguradora</a:t>
          </a:r>
          <a:r>
            <a:rPr lang="es-ES" sz="1500" kern="1200" dirty="0" smtClean="0"/>
            <a:t> en esta situación podría ver comprometida seriamente su situación de solvencia ante condiciones adversas en su negocio o en la economía. </a:t>
          </a:r>
          <a:endParaRPr lang="es-CL" sz="1500" kern="1200" dirty="0" smtClean="0"/>
        </a:p>
        <a:p>
          <a:pPr marL="57150" lvl="1" indent="0" algn="l" defTabSz="488950">
            <a:lnSpc>
              <a:spcPct val="90000"/>
            </a:lnSpc>
            <a:spcBef>
              <a:spcPct val="0"/>
            </a:spcBef>
            <a:spcAft>
              <a:spcPct val="15000"/>
            </a:spcAft>
            <a:buChar char="••"/>
          </a:pPr>
          <a:endParaRPr lang="es-CL" sz="1100" kern="1200" dirty="0"/>
        </a:p>
      </dsp:txBody>
      <dsp:txXfrm>
        <a:off x="2579730" y="2258249"/>
        <a:ext cx="4747953" cy="861000"/>
      </dsp:txXfrm>
    </dsp:sp>
    <dsp:sp modelId="{CA895041-8703-42EB-8001-F85E7233D203}">
      <dsp:nvSpPr>
        <dsp:cNvPr id="0" name=""/>
        <dsp:cNvSpPr/>
      </dsp:nvSpPr>
      <dsp:spPr>
        <a:xfrm>
          <a:off x="0" y="2236806"/>
          <a:ext cx="2345027" cy="9609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s-CL" sz="1600" b="1" kern="1200" dirty="0" smtClean="0"/>
            <a:t>Nivel C </a:t>
          </a:r>
        </a:p>
        <a:p>
          <a:pPr lvl="0" algn="ctr" defTabSz="711200" rtl="0">
            <a:lnSpc>
              <a:spcPct val="90000"/>
            </a:lnSpc>
            <a:spcBef>
              <a:spcPct val="0"/>
            </a:spcBef>
            <a:spcAft>
              <a:spcPct val="35000"/>
            </a:spcAft>
          </a:pPr>
          <a:r>
            <a:rPr lang="es-CL" sz="1600" b="1" kern="1200" dirty="0" smtClean="0"/>
            <a:t>(Riesgo Medio Alto)	</a:t>
          </a:r>
          <a:endParaRPr lang="es-CL" sz="1600" kern="1200" dirty="0"/>
        </a:p>
      </dsp:txBody>
      <dsp:txXfrm>
        <a:off x="46909" y="2283715"/>
        <a:ext cx="2251209" cy="867109"/>
      </dsp:txXfrm>
    </dsp:sp>
    <dsp:sp modelId="{C3B351B9-4137-4144-9E71-0284C2BEA587}">
      <dsp:nvSpPr>
        <dsp:cNvPr id="0" name=""/>
        <dsp:cNvSpPr/>
      </dsp:nvSpPr>
      <dsp:spPr>
        <a:xfrm>
          <a:off x="2618246" y="3358842"/>
          <a:ext cx="5103714" cy="96092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0" marR="0" lvl="1" indent="0" algn="l" defTabSz="914400" rtl="0" eaLnBrk="1" fontAlgn="auto" latinLnBrk="0" hangingPunct="1">
            <a:lnSpc>
              <a:spcPct val="100000"/>
            </a:lnSpc>
            <a:spcBef>
              <a:spcPct val="0"/>
            </a:spcBef>
            <a:spcAft>
              <a:spcPts val="0"/>
            </a:spcAft>
            <a:buClrTx/>
            <a:buSzTx/>
            <a:buFontTx/>
            <a:buChar char="••"/>
            <a:tabLst/>
            <a:defRPr/>
          </a:pPr>
          <a:r>
            <a:rPr lang="es-ES_tradnl" sz="1500" kern="1200" dirty="0" smtClean="0"/>
            <a:t>La solvencia de una aseguradora</a:t>
          </a:r>
          <a:r>
            <a:rPr lang="es-ES" sz="1500" kern="1200" dirty="0" smtClean="0"/>
            <a:t> en esta  situación ya se encuentra comprometida. </a:t>
          </a:r>
          <a:endParaRPr lang="es-CL" sz="1500" kern="1200" dirty="0" smtClean="0"/>
        </a:p>
        <a:p>
          <a:pPr marL="57150" lvl="1" indent="0" algn="l" defTabSz="488950">
            <a:lnSpc>
              <a:spcPct val="90000"/>
            </a:lnSpc>
            <a:spcBef>
              <a:spcPct val="0"/>
            </a:spcBef>
            <a:spcAft>
              <a:spcPct val="15000"/>
            </a:spcAft>
            <a:buChar char="••"/>
          </a:pPr>
          <a:endParaRPr lang="es-CL" sz="1500" kern="1200" dirty="0"/>
        </a:p>
      </dsp:txBody>
      <dsp:txXfrm>
        <a:off x="2618246" y="3478958"/>
        <a:ext cx="4743366" cy="720695"/>
      </dsp:txXfrm>
    </dsp:sp>
    <dsp:sp modelId="{455A927F-55AB-4004-BB84-66CAA17F9BD4}">
      <dsp:nvSpPr>
        <dsp:cNvPr id="0" name=""/>
        <dsp:cNvSpPr/>
      </dsp:nvSpPr>
      <dsp:spPr>
        <a:xfrm>
          <a:off x="0" y="3325661"/>
          <a:ext cx="2347319" cy="9609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s-CL" sz="1600" b="1" kern="1200" dirty="0" smtClean="0"/>
            <a:t>Nivel D </a:t>
          </a:r>
        </a:p>
        <a:p>
          <a:pPr lvl="0" algn="ctr" defTabSz="711200" rtl="0">
            <a:lnSpc>
              <a:spcPct val="90000"/>
            </a:lnSpc>
            <a:spcBef>
              <a:spcPct val="0"/>
            </a:spcBef>
            <a:spcAft>
              <a:spcPct val="35000"/>
            </a:spcAft>
          </a:pPr>
          <a:r>
            <a:rPr lang="es-CL" sz="1600" b="1" kern="1200" dirty="0" smtClean="0"/>
            <a:t>   (Riesgo Alto)	</a:t>
          </a:r>
          <a:endParaRPr lang="es-CL" sz="1600" kern="1200" dirty="0"/>
        </a:p>
      </dsp:txBody>
      <dsp:txXfrm>
        <a:off x="46909" y="3372570"/>
        <a:ext cx="2253501" cy="8671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F24C2-CA78-4CA7-964D-E7FC3F91D57F}">
      <dsp:nvSpPr>
        <dsp:cNvPr id="0" name=""/>
        <dsp:cNvSpPr/>
      </dsp:nvSpPr>
      <dsp:spPr>
        <a:xfrm>
          <a:off x="587701" y="0"/>
          <a:ext cx="6660620" cy="136815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7E98D0-93C4-43A5-A04B-17AF7DE58196}">
      <dsp:nvSpPr>
        <dsp:cNvPr id="0" name=""/>
        <dsp:cNvSpPr/>
      </dsp:nvSpPr>
      <dsp:spPr>
        <a:xfrm>
          <a:off x="1983670" y="360042"/>
          <a:ext cx="3893524" cy="5472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endParaRPr lang="es-CL" sz="1800" kern="1200" dirty="0" smtClean="0"/>
        </a:p>
        <a:p>
          <a:pPr lvl="0" algn="ctr" defTabSz="800100" rtl="0">
            <a:lnSpc>
              <a:spcPct val="90000"/>
            </a:lnSpc>
            <a:spcBef>
              <a:spcPct val="0"/>
            </a:spcBef>
            <a:spcAft>
              <a:spcPct val="35000"/>
            </a:spcAft>
          </a:pPr>
          <a:r>
            <a:rPr lang="es-CL" sz="1800" kern="1200" dirty="0" smtClean="0"/>
            <a:t>Patrimonio Neto / Patrimonio de Riesgo</a:t>
          </a:r>
        </a:p>
        <a:p>
          <a:pPr lvl="0" algn="ctr" defTabSz="800100" rtl="0">
            <a:lnSpc>
              <a:spcPct val="90000"/>
            </a:lnSpc>
            <a:spcBef>
              <a:spcPct val="0"/>
            </a:spcBef>
            <a:spcAft>
              <a:spcPct val="35000"/>
            </a:spcAft>
          </a:pPr>
          <a:r>
            <a:rPr lang="es-CL" sz="1800" kern="1200" dirty="0" smtClean="0"/>
            <a:t/>
          </a:r>
          <a:br>
            <a:rPr lang="es-CL" sz="1800" kern="1200" dirty="0" smtClean="0"/>
          </a:br>
          <a:endParaRPr lang="es-CL" sz="1800" kern="1200" dirty="0"/>
        </a:p>
      </dsp:txBody>
      <dsp:txXfrm>
        <a:off x="2010385" y="386757"/>
        <a:ext cx="3840094" cy="4938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E16A1F-0F80-418D-B66B-976A56D94823}">
      <dsp:nvSpPr>
        <dsp:cNvPr id="0" name=""/>
        <dsp:cNvSpPr/>
      </dsp:nvSpPr>
      <dsp:spPr>
        <a:xfrm>
          <a:off x="4855" y="816051"/>
          <a:ext cx="2303693" cy="113279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s-ES_tradnl" sz="1800" b="1" kern="1200" dirty="0" smtClean="0">
              <a:solidFill>
                <a:schemeClr val="bg1"/>
              </a:solidFill>
            </a:rPr>
            <a:t>Evaluación de riesgos</a:t>
          </a:r>
          <a:endParaRPr lang="es-CL" sz="1800" b="1" kern="1200" dirty="0">
            <a:solidFill>
              <a:schemeClr val="bg1"/>
            </a:solidFill>
          </a:endParaRPr>
        </a:p>
      </dsp:txBody>
      <dsp:txXfrm>
        <a:off x="571255" y="816051"/>
        <a:ext cx="1170894" cy="1132799"/>
      </dsp:txXfrm>
    </dsp:sp>
    <dsp:sp modelId="{CD253439-016D-4773-A0D6-AE11C68C31E3}">
      <dsp:nvSpPr>
        <dsp:cNvPr id="0" name=""/>
        <dsp:cNvSpPr/>
      </dsp:nvSpPr>
      <dsp:spPr>
        <a:xfrm>
          <a:off x="2078179" y="816051"/>
          <a:ext cx="2303693" cy="113279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s-ES_tradnl" sz="1800" b="1" kern="1200" dirty="0" smtClean="0">
              <a:solidFill>
                <a:schemeClr val="bg1"/>
              </a:solidFill>
            </a:rPr>
            <a:t>Envío de oficio por parte de SVS</a:t>
          </a:r>
          <a:endParaRPr lang="es-CL" sz="1800" b="1" kern="1200" dirty="0">
            <a:solidFill>
              <a:schemeClr val="bg1"/>
            </a:solidFill>
          </a:endParaRPr>
        </a:p>
      </dsp:txBody>
      <dsp:txXfrm>
        <a:off x="2644579" y="816051"/>
        <a:ext cx="1170894" cy="1132799"/>
      </dsp:txXfrm>
    </dsp:sp>
    <dsp:sp modelId="{A84CB2F4-C6CF-41D1-8F68-A9319098BEB3}">
      <dsp:nvSpPr>
        <dsp:cNvPr id="0" name=""/>
        <dsp:cNvSpPr/>
      </dsp:nvSpPr>
      <dsp:spPr>
        <a:xfrm>
          <a:off x="4151504" y="845073"/>
          <a:ext cx="2303693" cy="107475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s-ES_tradnl" sz="1800" b="1" kern="1200" dirty="0" smtClean="0">
              <a:solidFill>
                <a:schemeClr val="bg1"/>
              </a:solidFill>
            </a:rPr>
            <a:t>Compañía envía Plan de Acción </a:t>
          </a:r>
          <a:endParaRPr lang="es-CL" sz="1800" b="1" kern="1200" dirty="0">
            <a:solidFill>
              <a:schemeClr val="bg1"/>
            </a:solidFill>
          </a:endParaRPr>
        </a:p>
      </dsp:txBody>
      <dsp:txXfrm>
        <a:off x="4688882" y="845073"/>
        <a:ext cx="1228938" cy="1074755"/>
      </dsp:txXfrm>
    </dsp:sp>
    <dsp:sp modelId="{DC0B8FD1-F977-40F6-8F5D-4DE41D42079A}">
      <dsp:nvSpPr>
        <dsp:cNvPr id="0" name=""/>
        <dsp:cNvSpPr/>
      </dsp:nvSpPr>
      <dsp:spPr>
        <a:xfrm>
          <a:off x="6224828" y="845073"/>
          <a:ext cx="2411275" cy="107475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s-CL" sz="1800" b="1" kern="1200" dirty="0" smtClean="0">
              <a:solidFill>
                <a:schemeClr val="bg1"/>
              </a:solidFill>
            </a:rPr>
            <a:t>Seguimiento por parte de SVS</a:t>
          </a:r>
          <a:endParaRPr lang="es-CL" sz="1800" b="1" kern="1200" dirty="0">
            <a:solidFill>
              <a:schemeClr val="bg1"/>
            </a:solidFill>
          </a:endParaRPr>
        </a:p>
      </dsp:txBody>
      <dsp:txXfrm>
        <a:off x="6762206" y="845073"/>
        <a:ext cx="1336520" cy="107475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CL"/>
          </a:p>
        </p:txBody>
      </p:sp>
      <p:sp>
        <p:nvSpPr>
          <p:cNvPr id="3" name="2 Marcador de fecha"/>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0AFFD65-593A-40A9-AFC2-F54EB6184478}" type="datetimeFigureOut">
              <a:rPr lang="es-CL" smtClean="0"/>
              <a:t>07-10-2013</a:t>
            </a:fld>
            <a:endParaRPr lang="es-CL"/>
          </a:p>
        </p:txBody>
      </p:sp>
      <p:sp>
        <p:nvSpPr>
          <p:cNvPr id="4" name="3 Marcador de pie de página"/>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s-CL"/>
          </a:p>
        </p:txBody>
      </p:sp>
      <p:sp>
        <p:nvSpPr>
          <p:cNvPr id="5" name="4 Marcador de número de diapositiva"/>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9FFC73F-24F9-4BB7-8877-8974AACC781E}" type="slidenum">
              <a:rPr lang="es-CL" smtClean="0"/>
              <a:t>‹Nº›</a:t>
            </a:fld>
            <a:endParaRPr lang="es-CL"/>
          </a:p>
        </p:txBody>
      </p:sp>
    </p:spTree>
    <p:extLst>
      <p:ext uri="{BB962C8B-B14F-4D97-AF65-F5344CB8AC3E}">
        <p14:creationId xmlns:p14="http://schemas.microsoft.com/office/powerpoint/2010/main" val="3606300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CL"/>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B6C3469-C742-43A8-8EB6-CB7C22058F3A}" type="datetimeFigureOut">
              <a:rPr lang="es-CL" smtClean="0"/>
              <a:t>07-10-2013</a:t>
            </a:fld>
            <a:endParaRPr lang="es-CL"/>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s-CL"/>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039A3E9-FC59-434E-9A64-A90102DF06A1}" type="slidenum">
              <a:rPr lang="es-CL" smtClean="0"/>
              <a:t>‹Nº›</a:t>
            </a:fld>
            <a:endParaRPr lang="es-CL"/>
          </a:p>
        </p:txBody>
      </p:sp>
    </p:spTree>
    <p:extLst>
      <p:ext uri="{BB962C8B-B14F-4D97-AF65-F5344CB8AC3E}">
        <p14:creationId xmlns:p14="http://schemas.microsoft.com/office/powerpoint/2010/main" val="2341943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5039A3E9-FC59-434E-9A64-A90102DF06A1}" type="slidenum">
              <a:rPr lang="es-CL" smtClean="0"/>
              <a:t>1</a:t>
            </a:fld>
            <a:endParaRPr lang="es-CL" dirty="0"/>
          </a:p>
        </p:txBody>
      </p:sp>
    </p:spTree>
    <p:extLst>
      <p:ext uri="{BB962C8B-B14F-4D97-AF65-F5344CB8AC3E}">
        <p14:creationId xmlns:p14="http://schemas.microsoft.com/office/powerpoint/2010/main" val="1591554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5039A3E9-FC59-434E-9A64-A90102DF06A1}" type="slidenum">
              <a:rPr lang="es-CL" smtClean="0"/>
              <a:t>10</a:t>
            </a:fld>
            <a:endParaRPr lang="es-CL"/>
          </a:p>
        </p:txBody>
      </p:sp>
    </p:spTree>
    <p:extLst>
      <p:ext uri="{BB962C8B-B14F-4D97-AF65-F5344CB8AC3E}">
        <p14:creationId xmlns:p14="http://schemas.microsoft.com/office/powerpoint/2010/main" val="1976415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5039A3E9-FC59-434E-9A64-A90102DF06A1}" type="slidenum">
              <a:rPr lang="es-CL" smtClean="0"/>
              <a:t>11</a:t>
            </a:fld>
            <a:endParaRPr lang="es-CL"/>
          </a:p>
        </p:txBody>
      </p:sp>
    </p:spTree>
    <p:extLst>
      <p:ext uri="{BB962C8B-B14F-4D97-AF65-F5344CB8AC3E}">
        <p14:creationId xmlns:p14="http://schemas.microsoft.com/office/powerpoint/2010/main" val="1914375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5039A3E9-FC59-434E-9A64-A90102DF06A1}" type="slidenum">
              <a:rPr lang="es-CL" smtClean="0"/>
              <a:t>12</a:t>
            </a:fld>
            <a:endParaRPr lang="es-CL"/>
          </a:p>
        </p:txBody>
      </p:sp>
    </p:spTree>
    <p:extLst>
      <p:ext uri="{BB962C8B-B14F-4D97-AF65-F5344CB8AC3E}">
        <p14:creationId xmlns:p14="http://schemas.microsoft.com/office/powerpoint/2010/main" val="2856068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baseline="0" dirty="0" smtClean="0"/>
          </a:p>
        </p:txBody>
      </p:sp>
      <p:sp>
        <p:nvSpPr>
          <p:cNvPr id="4" name="3 Marcador de número de diapositiva"/>
          <p:cNvSpPr>
            <a:spLocks noGrp="1"/>
          </p:cNvSpPr>
          <p:nvPr>
            <p:ph type="sldNum" sz="quarter" idx="10"/>
          </p:nvPr>
        </p:nvSpPr>
        <p:spPr/>
        <p:txBody>
          <a:bodyPr/>
          <a:lstStyle/>
          <a:p>
            <a:fld id="{5039A3E9-FC59-434E-9A64-A90102DF06A1}" type="slidenum">
              <a:rPr lang="es-CL" smtClean="0"/>
              <a:t>13</a:t>
            </a:fld>
            <a:endParaRPr lang="es-CL"/>
          </a:p>
        </p:txBody>
      </p:sp>
    </p:spTree>
    <p:extLst>
      <p:ext uri="{BB962C8B-B14F-4D97-AF65-F5344CB8AC3E}">
        <p14:creationId xmlns:p14="http://schemas.microsoft.com/office/powerpoint/2010/main" val="777830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5039A3E9-FC59-434E-9A64-A90102DF06A1}" type="slidenum">
              <a:rPr lang="es-CL" smtClean="0"/>
              <a:t>14</a:t>
            </a:fld>
            <a:endParaRPr lang="es-CL"/>
          </a:p>
        </p:txBody>
      </p:sp>
    </p:spTree>
    <p:extLst>
      <p:ext uri="{BB962C8B-B14F-4D97-AF65-F5344CB8AC3E}">
        <p14:creationId xmlns:p14="http://schemas.microsoft.com/office/powerpoint/2010/main" val="1934602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5039A3E9-FC59-434E-9A64-A90102DF06A1}" type="slidenum">
              <a:rPr lang="es-CL" smtClean="0"/>
              <a:t>15</a:t>
            </a:fld>
            <a:endParaRPr lang="es-CL"/>
          </a:p>
        </p:txBody>
      </p:sp>
    </p:spTree>
    <p:extLst>
      <p:ext uri="{BB962C8B-B14F-4D97-AF65-F5344CB8AC3E}">
        <p14:creationId xmlns:p14="http://schemas.microsoft.com/office/powerpoint/2010/main" val="2664824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5039A3E9-FC59-434E-9A64-A90102DF06A1}" type="slidenum">
              <a:rPr lang="es-CL" smtClean="0"/>
              <a:t>16</a:t>
            </a:fld>
            <a:endParaRPr lang="es-CL"/>
          </a:p>
        </p:txBody>
      </p:sp>
    </p:spTree>
    <p:extLst>
      <p:ext uri="{BB962C8B-B14F-4D97-AF65-F5344CB8AC3E}">
        <p14:creationId xmlns:p14="http://schemas.microsoft.com/office/powerpoint/2010/main" val="2182115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5039A3E9-FC59-434E-9A64-A90102DF06A1}" type="slidenum">
              <a:rPr lang="es-CL" smtClean="0"/>
              <a:t>17</a:t>
            </a:fld>
            <a:endParaRPr lang="es-CL"/>
          </a:p>
        </p:txBody>
      </p:sp>
    </p:spTree>
    <p:extLst>
      <p:ext uri="{BB962C8B-B14F-4D97-AF65-F5344CB8AC3E}">
        <p14:creationId xmlns:p14="http://schemas.microsoft.com/office/powerpoint/2010/main" val="1814678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5039A3E9-FC59-434E-9A64-A90102DF06A1}" type="slidenum">
              <a:rPr lang="es-CL" smtClean="0"/>
              <a:t>18</a:t>
            </a:fld>
            <a:endParaRPr lang="es-CL"/>
          </a:p>
        </p:txBody>
      </p:sp>
    </p:spTree>
    <p:extLst>
      <p:ext uri="{BB962C8B-B14F-4D97-AF65-F5344CB8AC3E}">
        <p14:creationId xmlns:p14="http://schemas.microsoft.com/office/powerpoint/2010/main" val="2478999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5039A3E9-FC59-434E-9A64-A90102DF06A1}" type="slidenum">
              <a:rPr lang="es-CL" smtClean="0"/>
              <a:t>19</a:t>
            </a:fld>
            <a:endParaRPr lang="es-CL"/>
          </a:p>
        </p:txBody>
      </p:sp>
    </p:spTree>
    <p:extLst>
      <p:ext uri="{BB962C8B-B14F-4D97-AF65-F5344CB8AC3E}">
        <p14:creationId xmlns:p14="http://schemas.microsoft.com/office/powerpoint/2010/main" val="3457215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b="0" dirty="0"/>
          </a:p>
        </p:txBody>
      </p:sp>
      <p:sp>
        <p:nvSpPr>
          <p:cNvPr id="4" name="3 Marcador de número de diapositiva"/>
          <p:cNvSpPr>
            <a:spLocks noGrp="1"/>
          </p:cNvSpPr>
          <p:nvPr>
            <p:ph type="sldNum" sz="quarter" idx="10"/>
          </p:nvPr>
        </p:nvSpPr>
        <p:spPr/>
        <p:txBody>
          <a:bodyPr/>
          <a:lstStyle/>
          <a:p>
            <a:fld id="{5039A3E9-FC59-434E-9A64-A90102DF06A1}" type="slidenum">
              <a:rPr lang="es-CL" smtClean="0"/>
              <a:t>2</a:t>
            </a:fld>
            <a:endParaRPr lang="es-CL" dirty="0"/>
          </a:p>
        </p:txBody>
      </p:sp>
    </p:spTree>
    <p:extLst>
      <p:ext uri="{BB962C8B-B14F-4D97-AF65-F5344CB8AC3E}">
        <p14:creationId xmlns:p14="http://schemas.microsoft.com/office/powerpoint/2010/main" val="1453168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9FDE894F-745F-4B5D-A25A-1844B6BD7163}" type="slidenum">
              <a:rPr lang="es-CL" smtClean="0">
                <a:solidFill>
                  <a:prstClr val="black"/>
                </a:solidFill>
              </a:rPr>
              <a:pPr/>
              <a:t>20</a:t>
            </a:fld>
            <a:endParaRPr lang="es-CL" dirty="0">
              <a:solidFill>
                <a:prstClr val="black"/>
              </a:solidFill>
            </a:endParaRPr>
          </a:p>
        </p:txBody>
      </p:sp>
    </p:spTree>
    <p:extLst>
      <p:ext uri="{BB962C8B-B14F-4D97-AF65-F5344CB8AC3E}">
        <p14:creationId xmlns:p14="http://schemas.microsoft.com/office/powerpoint/2010/main" val="1761334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5039A3E9-FC59-434E-9A64-A90102DF06A1}" type="slidenum">
              <a:rPr lang="es-CL" smtClean="0"/>
              <a:t>21</a:t>
            </a:fld>
            <a:endParaRPr lang="es-CL"/>
          </a:p>
        </p:txBody>
      </p:sp>
    </p:spTree>
    <p:extLst>
      <p:ext uri="{BB962C8B-B14F-4D97-AF65-F5344CB8AC3E}">
        <p14:creationId xmlns:p14="http://schemas.microsoft.com/office/powerpoint/2010/main" val="1954327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5039A3E9-FC59-434E-9A64-A90102DF06A1}" type="slidenum">
              <a:rPr lang="es-CL" smtClean="0"/>
              <a:t>22</a:t>
            </a:fld>
            <a:endParaRPr lang="es-CL"/>
          </a:p>
        </p:txBody>
      </p:sp>
    </p:spTree>
    <p:extLst>
      <p:ext uri="{BB962C8B-B14F-4D97-AF65-F5344CB8AC3E}">
        <p14:creationId xmlns:p14="http://schemas.microsoft.com/office/powerpoint/2010/main" val="383607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5039A3E9-FC59-434E-9A64-A90102DF06A1}" type="slidenum">
              <a:rPr lang="es-CL" smtClean="0"/>
              <a:t>23</a:t>
            </a:fld>
            <a:endParaRPr lang="es-CL"/>
          </a:p>
        </p:txBody>
      </p:sp>
    </p:spTree>
    <p:extLst>
      <p:ext uri="{BB962C8B-B14F-4D97-AF65-F5344CB8AC3E}">
        <p14:creationId xmlns:p14="http://schemas.microsoft.com/office/powerpoint/2010/main" val="13533986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baseline="0" dirty="0" smtClean="0"/>
          </a:p>
        </p:txBody>
      </p:sp>
      <p:sp>
        <p:nvSpPr>
          <p:cNvPr id="4" name="3 Marcador de número de diapositiva"/>
          <p:cNvSpPr>
            <a:spLocks noGrp="1"/>
          </p:cNvSpPr>
          <p:nvPr>
            <p:ph type="sldNum" sz="quarter" idx="10"/>
          </p:nvPr>
        </p:nvSpPr>
        <p:spPr/>
        <p:txBody>
          <a:bodyPr/>
          <a:lstStyle/>
          <a:p>
            <a:fld id="{5039A3E9-FC59-434E-9A64-A90102DF06A1}" type="slidenum">
              <a:rPr lang="es-CL" smtClean="0"/>
              <a:t>24</a:t>
            </a:fld>
            <a:endParaRPr lang="es-CL"/>
          </a:p>
        </p:txBody>
      </p:sp>
    </p:spTree>
    <p:extLst>
      <p:ext uri="{BB962C8B-B14F-4D97-AF65-F5344CB8AC3E}">
        <p14:creationId xmlns:p14="http://schemas.microsoft.com/office/powerpoint/2010/main" val="2774373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5039A3E9-FC59-434E-9A64-A90102DF06A1}" type="slidenum">
              <a:rPr lang="es-CL" smtClean="0"/>
              <a:t>25</a:t>
            </a:fld>
            <a:endParaRPr lang="es-CL"/>
          </a:p>
        </p:txBody>
      </p:sp>
    </p:spTree>
    <p:extLst>
      <p:ext uri="{BB962C8B-B14F-4D97-AF65-F5344CB8AC3E}">
        <p14:creationId xmlns:p14="http://schemas.microsoft.com/office/powerpoint/2010/main" val="41078144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5039A3E9-FC59-434E-9A64-A90102DF06A1}" type="slidenum">
              <a:rPr lang="es-CL" smtClean="0"/>
              <a:t>26</a:t>
            </a:fld>
            <a:endParaRPr lang="es-CL"/>
          </a:p>
        </p:txBody>
      </p:sp>
    </p:spTree>
    <p:extLst>
      <p:ext uri="{BB962C8B-B14F-4D97-AF65-F5344CB8AC3E}">
        <p14:creationId xmlns:p14="http://schemas.microsoft.com/office/powerpoint/2010/main" val="22577054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5039A3E9-FC59-434E-9A64-A90102DF06A1}" type="slidenum">
              <a:rPr lang="es-CL" smtClean="0"/>
              <a:t>27</a:t>
            </a:fld>
            <a:endParaRPr lang="es-CL"/>
          </a:p>
        </p:txBody>
      </p:sp>
    </p:spTree>
    <p:extLst>
      <p:ext uri="{BB962C8B-B14F-4D97-AF65-F5344CB8AC3E}">
        <p14:creationId xmlns:p14="http://schemas.microsoft.com/office/powerpoint/2010/main" val="36171328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5039A3E9-FC59-434E-9A64-A90102DF06A1}" type="slidenum">
              <a:rPr lang="es-CL" smtClean="0"/>
              <a:t>28</a:t>
            </a:fld>
            <a:endParaRPr lang="es-CL"/>
          </a:p>
        </p:txBody>
      </p:sp>
    </p:spTree>
    <p:extLst>
      <p:ext uri="{BB962C8B-B14F-4D97-AF65-F5344CB8AC3E}">
        <p14:creationId xmlns:p14="http://schemas.microsoft.com/office/powerpoint/2010/main" val="40127294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5039A3E9-FC59-434E-9A64-A90102DF06A1}" type="slidenum">
              <a:rPr lang="es-CL" smtClean="0"/>
              <a:t>29</a:t>
            </a:fld>
            <a:endParaRPr lang="es-CL"/>
          </a:p>
        </p:txBody>
      </p:sp>
    </p:spTree>
    <p:extLst>
      <p:ext uri="{BB962C8B-B14F-4D97-AF65-F5344CB8AC3E}">
        <p14:creationId xmlns:p14="http://schemas.microsoft.com/office/powerpoint/2010/main" val="1097942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5039A3E9-FC59-434E-9A64-A90102DF06A1}" type="slidenum">
              <a:rPr lang="es-CL" smtClean="0"/>
              <a:t>3</a:t>
            </a:fld>
            <a:endParaRPr lang="es-CL"/>
          </a:p>
        </p:txBody>
      </p:sp>
    </p:spTree>
    <p:extLst>
      <p:ext uri="{BB962C8B-B14F-4D97-AF65-F5344CB8AC3E}">
        <p14:creationId xmlns:p14="http://schemas.microsoft.com/office/powerpoint/2010/main" val="24461027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5039A3E9-FC59-434E-9A64-A90102DF06A1}" type="slidenum">
              <a:rPr lang="es-CL" smtClean="0"/>
              <a:t>30</a:t>
            </a:fld>
            <a:endParaRPr lang="es-CL"/>
          </a:p>
        </p:txBody>
      </p:sp>
    </p:spTree>
    <p:extLst>
      <p:ext uri="{BB962C8B-B14F-4D97-AF65-F5344CB8AC3E}">
        <p14:creationId xmlns:p14="http://schemas.microsoft.com/office/powerpoint/2010/main" val="2578115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5039A3E9-FC59-434E-9A64-A90102DF06A1}" type="slidenum">
              <a:rPr lang="es-CL" smtClean="0"/>
              <a:t>31</a:t>
            </a:fld>
            <a:endParaRPr lang="es-CL"/>
          </a:p>
        </p:txBody>
      </p:sp>
    </p:spTree>
    <p:extLst>
      <p:ext uri="{BB962C8B-B14F-4D97-AF65-F5344CB8AC3E}">
        <p14:creationId xmlns:p14="http://schemas.microsoft.com/office/powerpoint/2010/main" val="3926230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5039A3E9-FC59-434E-9A64-A90102DF06A1}" type="slidenum">
              <a:rPr lang="es-CL" smtClean="0"/>
              <a:t>32</a:t>
            </a:fld>
            <a:endParaRPr lang="es-CL"/>
          </a:p>
        </p:txBody>
      </p:sp>
    </p:spTree>
    <p:extLst>
      <p:ext uri="{BB962C8B-B14F-4D97-AF65-F5344CB8AC3E}">
        <p14:creationId xmlns:p14="http://schemas.microsoft.com/office/powerpoint/2010/main" val="29088327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5039A3E9-FC59-434E-9A64-A90102DF06A1}" type="slidenum">
              <a:rPr lang="es-CL" smtClean="0"/>
              <a:t>33</a:t>
            </a:fld>
            <a:endParaRPr lang="es-CL"/>
          </a:p>
        </p:txBody>
      </p:sp>
    </p:spTree>
    <p:extLst>
      <p:ext uri="{BB962C8B-B14F-4D97-AF65-F5344CB8AC3E}">
        <p14:creationId xmlns:p14="http://schemas.microsoft.com/office/powerpoint/2010/main" val="42948486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5039A3E9-FC59-434E-9A64-A90102DF06A1}" type="slidenum">
              <a:rPr lang="es-CL" smtClean="0"/>
              <a:t>34</a:t>
            </a:fld>
            <a:endParaRPr lang="es-CL"/>
          </a:p>
        </p:txBody>
      </p:sp>
    </p:spTree>
    <p:extLst>
      <p:ext uri="{BB962C8B-B14F-4D97-AF65-F5344CB8AC3E}">
        <p14:creationId xmlns:p14="http://schemas.microsoft.com/office/powerpoint/2010/main" val="41134780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5039A3E9-FC59-434E-9A64-A90102DF06A1}" type="slidenum">
              <a:rPr lang="es-CL" smtClean="0"/>
              <a:t>35</a:t>
            </a:fld>
            <a:endParaRPr lang="es-CL"/>
          </a:p>
        </p:txBody>
      </p:sp>
    </p:spTree>
    <p:extLst>
      <p:ext uri="{BB962C8B-B14F-4D97-AF65-F5344CB8AC3E}">
        <p14:creationId xmlns:p14="http://schemas.microsoft.com/office/powerpoint/2010/main" val="40795032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5039A3E9-FC59-434E-9A64-A90102DF06A1}" type="slidenum">
              <a:rPr lang="es-CL" smtClean="0"/>
              <a:t>36</a:t>
            </a:fld>
            <a:endParaRPr lang="es-CL"/>
          </a:p>
        </p:txBody>
      </p:sp>
    </p:spTree>
    <p:extLst>
      <p:ext uri="{BB962C8B-B14F-4D97-AF65-F5344CB8AC3E}">
        <p14:creationId xmlns:p14="http://schemas.microsoft.com/office/powerpoint/2010/main" val="40370080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5039A3E9-FC59-434E-9A64-A90102DF06A1}" type="slidenum">
              <a:rPr lang="es-CL" smtClean="0"/>
              <a:t>37</a:t>
            </a:fld>
            <a:endParaRPr lang="es-CL"/>
          </a:p>
        </p:txBody>
      </p:sp>
    </p:spTree>
    <p:extLst>
      <p:ext uri="{BB962C8B-B14F-4D97-AF65-F5344CB8AC3E}">
        <p14:creationId xmlns:p14="http://schemas.microsoft.com/office/powerpoint/2010/main" val="3305622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5039A3E9-FC59-434E-9A64-A90102DF06A1}" type="slidenum">
              <a:rPr lang="es-CL" smtClean="0"/>
              <a:t>38</a:t>
            </a:fld>
            <a:endParaRPr lang="es-CL"/>
          </a:p>
        </p:txBody>
      </p:sp>
    </p:spTree>
    <p:extLst>
      <p:ext uri="{BB962C8B-B14F-4D97-AF65-F5344CB8AC3E}">
        <p14:creationId xmlns:p14="http://schemas.microsoft.com/office/powerpoint/2010/main" val="37267011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5039A3E9-FC59-434E-9A64-A90102DF06A1}" type="slidenum">
              <a:rPr lang="es-CL" smtClean="0"/>
              <a:t>39</a:t>
            </a:fld>
            <a:endParaRPr lang="es-CL"/>
          </a:p>
        </p:txBody>
      </p:sp>
    </p:spTree>
    <p:extLst>
      <p:ext uri="{BB962C8B-B14F-4D97-AF65-F5344CB8AC3E}">
        <p14:creationId xmlns:p14="http://schemas.microsoft.com/office/powerpoint/2010/main" val="4223727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Marcador de imagen de diapositiva"/>
          <p:cNvSpPr>
            <a:spLocks noGrp="1" noRot="1" noChangeAspect="1" noTextEdit="1"/>
          </p:cNvSpPr>
          <p:nvPr>
            <p:ph type="sldImg"/>
          </p:nvPr>
        </p:nvSpPr>
        <p:spPr>
          <a:ln/>
        </p:spPr>
      </p:sp>
      <p:sp>
        <p:nvSpPr>
          <p:cNvPr id="14339" name="2 Marcador de notas"/>
          <p:cNvSpPr>
            <a:spLocks noGrp="1"/>
          </p:cNvSpPr>
          <p:nvPr>
            <p:ph type="body" idx="1"/>
          </p:nvPr>
        </p:nvSpPr>
        <p:spPr>
          <a:noFill/>
        </p:spPr>
        <p:txBody>
          <a:bodyPr/>
          <a:lstStyle/>
          <a:p>
            <a:pPr eaLnBrk="1" hangingPunct="1"/>
            <a:endParaRPr lang="es-CL" baseline="0" dirty="0" smtClean="0"/>
          </a:p>
          <a:p>
            <a:pPr eaLnBrk="1" hangingPunct="1"/>
            <a:endParaRPr lang="es-CL" dirty="0" smtClean="0"/>
          </a:p>
        </p:txBody>
      </p:sp>
      <p:sp>
        <p:nvSpPr>
          <p:cNvPr id="14340" name="3 Marcador de número de diapositiva"/>
          <p:cNvSpPr>
            <a:spLocks noGrp="1"/>
          </p:cNvSpPr>
          <p:nvPr>
            <p:ph type="sldNum" sz="quarter" idx="5"/>
          </p:nvPr>
        </p:nvSpPr>
        <p:spPr>
          <a:noFill/>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7FDCDFFF-A5D5-43A4-909F-FE6415AB9EA7}" type="slidenum">
              <a:rPr lang="en-US" smtClean="0">
                <a:latin typeface="Times New Roman" pitchFamily="18" charset="0"/>
              </a:rPr>
              <a:pPr eaLnBrk="1" hangingPunct="1"/>
              <a:t>4</a:t>
            </a:fld>
            <a:endParaRPr lang="en-US" dirty="0" smtClean="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5039A3E9-FC59-434E-9A64-A90102DF06A1}" type="slidenum">
              <a:rPr lang="es-CL" smtClean="0"/>
              <a:t>40</a:t>
            </a:fld>
            <a:endParaRPr lang="es-CL"/>
          </a:p>
        </p:txBody>
      </p:sp>
    </p:spTree>
    <p:extLst>
      <p:ext uri="{BB962C8B-B14F-4D97-AF65-F5344CB8AC3E}">
        <p14:creationId xmlns:p14="http://schemas.microsoft.com/office/powerpoint/2010/main" val="42150110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9FDE894F-745F-4B5D-A25A-1844B6BD7163}" type="slidenum">
              <a:rPr lang="es-CL" smtClean="0"/>
              <a:t>41</a:t>
            </a:fld>
            <a:endParaRPr lang="es-CL" dirty="0"/>
          </a:p>
        </p:txBody>
      </p:sp>
    </p:spTree>
    <p:extLst>
      <p:ext uri="{BB962C8B-B14F-4D97-AF65-F5344CB8AC3E}">
        <p14:creationId xmlns:p14="http://schemas.microsoft.com/office/powerpoint/2010/main" val="12612422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strike="sngStrike" dirty="0"/>
          </a:p>
        </p:txBody>
      </p:sp>
      <p:sp>
        <p:nvSpPr>
          <p:cNvPr id="4" name="3 Marcador de número de diapositiva"/>
          <p:cNvSpPr>
            <a:spLocks noGrp="1"/>
          </p:cNvSpPr>
          <p:nvPr>
            <p:ph type="sldNum" sz="quarter" idx="10"/>
          </p:nvPr>
        </p:nvSpPr>
        <p:spPr/>
        <p:txBody>
          <a:bodyPr/>
          <a:lstStyle/>
          <a:p>
            <a:fld id="{9FDE894F-745F-4B5D-A25A-1844B6BD7163}" type="slidenum">
              <a:rPr lang="es-CL" smtClean="0"/>
              <a:t>42</a:t>
            </a:fld>
            <a:endParaRPr lang="es-CL" dirty="0"/>
          </a:p>
        </p:txBody>
      </p:sp>
    </p:spTree>
    <p:extLst>
      <p:ext uri="{BB962C8B-B14F-4D97-AF65-F5344CB8AC3E}">
        <p14:creationId xmlns:p14="http://schemas.microsoft.com/office/powerpoint/2010/main" val="6424762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strike="sngStrike" dirty="0"/>
          </a:p>
        </p:txBody>
      </p:sp>
      <p:sp>
        <p:nvSpPr>
          <p:cNvPr id="4" name="3 Marcador de número de diapositiva"/>
          <p:cNvSpPr>
            <a:spLocks noGrp="1"/>
          </p:cNvSpPr>
          <p:nvPr>
            <p:ph type="sldNum" sz="quarter" idx="10"/>
          </p:nvPr>
        </p:nvSpPr>
        <p:spPr/>
        <p:txBody>
          <a:bodyPr/>
          <a:lstStyle/>
          <a:p>
            <a:fld id="{9FDE894F-745F-4B5D-A25A-1844B6BD7163}" type="slidenum">
              <a:rPr lang="es-CL" smtClean="0"/>
              <a:t>43</a:t>
            </a:fld>
            <a:endParaRPr lang="es-CL" dirty="0"/>
          </a:p>
        </p:txBody>
      </p:sp>
    </p:spTree>
    <p:extLst>
      <p:ext uri="{BB962C8B-B14F-4D97-AF65-F5344CB8AC3E}">
        <p14:creationId xmlns:p14="http://schemas.microsoft.com/office/powerpoint/2010/main" val="6424762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strike="sngStrike" dirty="0"/>
          </a:p>
        </p:txBody>
      </p:sp>
      <p:sp>
        <p:nvSpPr>
          <p:cNvPr id="4" name="3 Marcador de número de diapositiva"/>
          <p:cNvSpPr>
            <a:spLocks noGrp="1"/>
          </p:cNvSpPr>
          <p:nvPr>
            <p:ph type="sldNum" sz="quarter" idx="10"/>
          </p:nvPr>
        </p:nvSpPr>
        <p:spPr/>
        <p:txBody>
          <a:bodyPr/>
          <a:lstStyle/>
          <a:p>
            <a:fld id="{9FDE894F-745F-4B5D-A25A-1844B6BD7163}" type="slidenum">
              <a:rPr lang="es-CL" smtClean="0"/>
              <a:t>44</a:t>
            </a:fld>
            <a:endParaRPr lang="es-CL" dirty="0"/>
          </a:p>
        </p:txBody>
      </p:sp>
    </p:spTree>
    <p:extLst>
      <p:ext uri="{BB962C8B-B14F-4D97-AF65-F5344CB8AC3E}">
        <p14:creationId xmlns:p14="http://schemas.microsoft.com/office/powerpoint/2010/main" val="6424762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5039A3E9-FC59-434E-9A64-A90102DF06A1}" type="slidenum">
              <a:rPr lang="es-CL" smtClean="0"/>
              <a:t>45</a:t>
            </a:fld>
            <a:endParaRPr lang="es-CL"/>
          </a:p>
        </p:txBody>
      </p:sp>
    </p:spTree>
    <p:extLst>
      <p:ext uri="{BB962C8B-B14F-4D97-AF65-F5344CB8AC3E}">
        <p14:creationId xmlns:p14="http://schemas.microsoft.com/office/powerpoint/2010/main" val="114869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5039A3E9-FC59-434E-9A64-A90102DF06A1}" type="slidenum">
              <a:rPr lang="es-CL" smtClean="0"/>
              <a:t>46</a:t>
            </a:fld>
            <a:endParaRPr lang="es-CL"/>
          </a:p>
        </p:txBody>
      </p:sp>
    </p:spTree>
    <p:extLst>
      <p:ext uri="{BB962C8B-B14F-4D97-AF65-F5344CB8AC3E}">
        <p14:creationId xmlns:p14="http://schemas.microsoft.com/office/powerpoint/2010/main" val="42307188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9FDE894F-745F-4B5D-A25A-1844B6BD7163}" type="slidenum">
              <a:rPr lang="es-CL" smtClean="0"/>
              <a:t>47</a:t>
            </a:fld>
            <a:endParaRPr lang="es-CL" dirty="0"/>
          </a:p>
        </p:txBody>
      </p:sp>
    </p:spTree>
    <p:extLst>
      <p:ext uri="{BB962C8B-B14F-4D97-AF65-F5344CB8AC3E}">
        <p14:creationId xmlns:p14="http://schemas.microsoft.com/office/powerpoint/2010/main" val="26428022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5039A3E9-FC59-434E-9A64-A90102DF06A1}" type="slidenum">
              <a:rPr lang="es-CL" smtClean="0"/>
              <a:t>48</a:t>
            </a:fld>
            <a:endParaRPr lang="es-CL"/>
          </a:p>
        </p:txBody>
      </p:sp>
    </p:spTree>
    <p:extLst>
      <p:ext uri="{BB962C8B-B14F-4D97-AF65-F5344CB8AC3E}">
        <p14:creationId xmlns:p14="http://schemas.microsoft.com/office/powerpoint/2010/main" val="39821432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5039A3E9-FC59-434E-9A64-A90102DF06A1}" type="slidenum">
              <a:rPr lang="es-CL" smtClean="0"/>
              <a:t>49</a:t>
            </a:fld>
            <a:endParaRPr lang="es-CL"/>
          </a:p>
        </p:txBody>
      </p:sp>
    </p:spTree>
    <p:extLst>
      <p:ext uri="{BB962C8B-B14F-4D97-AF65-F5344CB8AC3E}">
        <p14:creationId xmlns:p14="http://schemas.microsoft.com/office/powerpoint/2010/main" val="2026092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5039A3E9-FC59-434E-9A64-A90102DF06A1}" type="slidenum">
              <a:rPr lang="es-CL" smtClean="0"/>
              <a:t>5</a:t>
            </a:fld>
            <a:endParaRPr lang="es-CL"/>
          </a:p>
        </p:txBody>
      </p:sp>
    </p:spTree>
    <p:extLst>
      <p:ext uri="{BB962C8B-B14F-4D97-AF65-F5344CB8AC3E}">
        <p14:creationId xmlns:p14="http://schemas.microsoft.com/office/powerpoint/2010/main" val="40080570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5039A3E9-FC59-434E-9A64-A90102DF06A1}" type="slidenum">
              <a:rPr lang="es-CL" smtClean="0"/>
              <a:t>50</a:t>
            </a:fld>
            <a:endParaRPr lang="es-CL"/>
          </a:p>
        </p:txBody>
      </p:sp>
    </p:spTree>
    <p:extLst>
      <p:ext uri="{BB962C8B-B14F-4D97-AF65-F5344CB8AC3E}">
        <p14:creationId xmlns:p14="http://schemas.microsoft.com/office/powerpoint/2010/main" val="37479403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5039A3E9-FC59-434E-9A64-A90102DF06A1}" type="slidenum">
              <a:rPr lang="es-CL" smtClean="0"/>
              <a:t>51</a:t>
            </a:fld>
            <a:endParaRPr lang="es-CL"/>
          </a:p>
        </p:txBody>
      </p:sp>
    </p:spTree>
    <p:extLst>
      <p:ext uri="{BB962C8B-B14F-4D97-AF65-F5344CB8AC3E}">
        <p14:creationId xmlns:p14="http://schemas.microsoft.com/office/powerpoint/2010/main" val="28299805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5039A3E9-FC59-434E-9A64-A90102DF06A1}" type="slidenum">
              <a:rPr lang="es-CL" smtClean="0"/>
              <a:t>52</a:t>
            </a:fld>
            <a:endParaRPr lang="es-CL"/>
          </a:p>
        </p:txBody>
      </p:sp>
    </p:spTree>
    <p:extLst>
      <p:ext uri="{BB962C8B-B14F-4D97-AF65-F5344CB8AC3E}">
        <p14:creationId xmlns:p14="http://schemas.microsoft.com/office/powerpoint/2010/main" val="33053269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5039A3E9-FC59-434E-9A64-A90102DF06A1}" type="slidenum">
              <a:rPr lang="es-CL" smtClean="0"/>
              <a:t>53</a:t>
            </a:fld>
            <a:endParaRPr lang="es-CL"/>
          </a:p>
        </p:txBody>
      </p:sp>
    </p:spTree>
    <p:extLst>
      <p:ext uri="{BB962C8B-B14F-4D97-AF65-F5344CB8AC3E}">
        <p14:creationId xmlns:p14="http://schemas.microsoft.com/office/powerpoint/2010/main" val="22039990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5039A3E9-FC59-434E-9A64-A90102DF06A1}" type="slidenum">
              <a:rPr lang="es-CL" smtClean="0"/>
              <a:t>54</a:t>
            </a:fld>
            <a:endParaRPr lang="es-CL"/>
          </a:p>
        </p:txBody>
      </p:sp>
    </p:spTree>
    <p:extLst>
      <p:ext uri="{BB962C8B-B14F-4D97-AF65-F5344CB8AC3E}">
        <p14:creationId xmlns:p14="http://schemas.microsoft.com/office/powerpoint/2010/main" val="40707868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5039A3E9-FC59-434E-9A64-A90102DF06A1}" type="slidenum">
              <a:rPr lang="es-CL" smtClean="0"/>
              <a:t>55</a:t>
            </a:fld>
            <a:endParaRPr lang="es-CL"/>
          </a:p>
        </p:txBody>
      </p:sp>
    </p:spTree>
    <p:extLst>
      <p:ext uri="{BB962C8B-B14F-4D97-AF65-F5344CB8AC3E}">
        <p14:creationId xmlns:p14="http://schemas.microsoft.com/office/powerpoint/2010/main" val="14304422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5039A3E9-FC59-434E-9A64-A90102DF06A1}" type="slidenum">
              <a:rPr lang="es-CL" smtClean="0"/>
              <a:t>56</a:t>
            </a:fld>
            <a:endParaRPr lang="es-CL"/>
          </a:p>
        </p:txBody>
      </p:sp>
    </p:spTree>
    <p:extLst>
      <p:ext uri="{BB962C8B-B14F-4D97-AF65-F5344CB8AC3E}">
        <p14:creationId xmlns:p14="http://schemas.microsoft.com/office/powerpoint/2010/main" val="19074710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5039A3E9-FC59-434E-9A64-A90102DF06A1}" type="slidenum">
              <a:rPr lang="es-CL" smtClean="0"/>
              <a:t>57</a:t>
            </a:fld>
            <a:endParaRPr lang="es-CL"/>
          </a:p>
        </p:txBody>
      </p:sp>
    </p:spTree>
    <p:extLst>
      <p:ext uri="{BB962C8B-B14F-4D97-AF65-F5344CB8AC3E}">
        <p14:creationId xmlns:p14="http://schemas.microsoft.com/office/powerpoint/2010/main" val="9294529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5039A3E9-FC59-434E-9A64-A90102DF06A1}" type="slidenum">
              <a:rPr lang="es-CL" smtClean="0"/>
              <a:t>58</a:t>
            </a:fld>
            <a:endParaRPr lang="es-CL"/>
          </a:p>
        </p:txBody>
      </p:sp>
    </p:spTree>
    <p:extLst>
      <p:ext uri="{BB962C8B-B14F-4D97-AF65-F5344CB8AC3E}">
        <p14:creationId xmlns:p14="http://schemas.microsoft.com/office/powerpoint/2010/main" val="637145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5039A3E9-FC59-434E-9A64-A90102DF06A1}" type="slidenum">
              <a:rPr lang="es-CL" smtClean="0"/>
              <a:t>59</a:t>
            </a:fld>
            <a:endParaRPr lang="es-CL"/>
          </a:p>
        </p:txBody>
      </p:sp>
    </p:spTree>
    <p:extLst>
      <p:ext uri="{BB962C8B-B14F-4D97-AF65-F5344CB8AC3E}">
        <p14:creationId xmlns:p14="http://schemas.microsoft.com/office/powerpoint/2010/main" val="216030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5039A3E9-FC59-434E-9A64-A90102DF06A1}" type="slidenum">
              <a:rPr lang="es-CL" smtClean="0"/>
              <a:t>6</a:t>
            </a:fld>
            <a:endParaRPr lang="es-CL"/>
          </a:p>
        </p:txBody>
      </p:sp>
    </p:spTree>
    <p:extLst>
      <p:ext uri="{BB962C8B-B14F-4D97-AF65-F5344CB8AC3E}">
        <p14:creationId xmlns:p14="http://schemas.microsoft.com/office/powerpoint/2010/main" val="35523592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5039A3E9-FC59-434E-9A64-A90102DF06A1}" type="slidenum">
              <a:rPr lang="es-CL" smtClean="0"/>
              <a:t>60</a:t>
            </a:fld>
            <a:endParaRPr lang="es-CL"/>
          </a:p>
        </p:txBody>
      </p:sp>
    </p:spTree>
    <p:extLst>
      <p:ext uri="{BB962C8B-B14F-4D97-AF65-F5344CB8AC3E}">
        <p14:creationId xmlns:p14="http://schemas.microsoft.com/office/powerpoint/2010/main" val="3705879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baseline="0" dirty="0" smtClean="0"/>
          </a:p>
        </p:txBody>
      </p:sp>
      <p:sp>
        <p:nvSpPr>
          <p:cNvPr id="4" name="3 Marcador de número de diapositiva"/>
          <p:cNvSpPr>
            <a:spLocks noGrp="1"/>
          </p:cNvSpPr>
          <p:nvPr>
            <p:ph type="sldNum" sz="quarter" idx="10"/>
          </p:nvPr>
        </p:nvSpPr>
        <p:spPr/>
        <p:txBody>
          <a:bodyPr/>
          <a:lstStyle/>
          <a:p>
            <a:fld id="{5039A3E9-FC59-434E-9A64-A90102DF06A1}" type="slidenum">
              <a:rPr lang="es-CL" smtClean="0"/>
              <a:t>7</a:t>
            </a:fld>
            <a:endParaRPr lang="es-CL"/>
          </a:p>
        </p:txBody>
      </p:sp>
    </p:spTree>
    <p:extLst>
      <p:ext uri="{BB962C8B-B14F-4D97-AF65-F5344CB8AC3E}">
        <p14:creationId xmlns:p14="http://schemas.microsoft.com/office/powerpoint/2010/main" val="2931027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5039A3E9-FC59-434E-9A64-A90102DF06A1}" type="slidenum">
              <a:rPr lang="es-CL" smtClean="0"/>
              <a:t>8</a:t>
            </a:fld>
            <a:endParaRPr lang="es-CL"/>
          </a:p>
        </p:txBody>
      </p:sp>
    </p:spTree>
    <p:extLst>
      <p:ext uri="{BB962C8B-B14F-4D97-AF65-F5344CB8AC3E}">
        <p14:creationId xmlns:p14="http://schemas.microsoft.com/office/powerpoint/2010/main" val="1610726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5039A3E9-FC59-434E-9A64-A90102DF06A1}" type="slidenum">
              <a:rPr lang="es-CL" smtClean="0"/>
              <a:t>9</a:t>
            </a:fld>
            <a:endParaRPr lang="es-CL"/>
          </a:p>
        </p:txBody>
      </p:sp>
    </p:spTree>
    <p:extLst>
      <p:ext uri="{BB962C8B-B14F-4D97-AF65-F5344CB8AC3E}">
        <p14:creationId xmlns:p14="http://schemas.microsoft.com/office/powerpoint/2010/main" val="2090665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AAD8BF65-5721-4A8B-AB4E-FBFADB5B67FD}" type="datetime1">
              <a:rPr lang="es-CL" smtClean="0"/>
              <a:t>07-10-2013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F7F384E3-EC3D-4EF8-ADC1-38228C1D79E1}" type="slidenum">
              <a:rPr lang="es-CL" smtClean="0"/>
              <a:t>‹Nº›</a:t>
            </a:fld>
            <a:endParaRPr lang="es-CL"/>
          </a:p>
        </p:txBody>
      </p:sp>
    </p:spTree>
    <p:extLst>
      <p:ext uri="{BB962C8B-B14F-4D97-AF65-F5344CB8AC3E}">
        <p14:creationId xmlns:p14="http://schemas.microsoft.com/office/powerpoint/2010/main" val="2233191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7F71B8E2-7C47-41C3-8F97-23C581742724}" type="datetime1">
              <a:rPr lang="es-CL" smtClean="0"/>
              <a:t>07-10-2013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F7F384E3-EC3D-4EF8-ADC1-38228C1D79E1}" type="slidenum">
              <a:rPr lang="es-CL" smtClean="0"/>
              <a:t>‹Nº›</a:t>
            </a:fld>
            <a:endParaRPr lang="es-CL"/>
          </a:p>
        </p:txBody>
      </p:sp>
    </p:spTree>
    <p:extLst>
      <p:ext uri="{BB962C8B-B14F-4D97-AF65-F5344CB8AC3E}">
        <p14:creationId xmlns:p14="http://schemas.microsoft.com/office/powerpoint/2010/main" val="1782624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0BD5DA77-42EE-4C06-8D35-A2D1E50978AE}" type="datetime1">
              <a:rPr lang="es-CL" smtClean="0"/>
              <a:t>07-10-2013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F7F384E3-EC3D-4EF8-ADC1-38228C1D79E1}" type="slidenum">
              <a:rPr lang="es-CL" smtClean="0"/>
              <a:t>‹Nº›</a:t>
            </a:fld>
            <a:endParaRPr lang="es-CL"/>
          </a:p>
        </p:txBody>
      </p:sp>
    </p:spTree>
    <p:extLst>
      <p:ext uri="{BB962C8B-B14F-4D97-AF65-F5344CB8AC3E}">
        <p14:creationId xmlns:p14="http://schemas.microsoft.com/office/powerpoint/2010/main" val="3449664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7813"/>
            <a:ext cx="8229600" cy="58531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3" name="Slide Number Placeholder 5"/>
          <p:cNvSpPr>
            <a:spLocks noGrp="1"/>
          </p:cNvSpPr>
          <p:nvPr>
            <p:ph type="sldNum" sz="quarter" idx="10"/>
          </p:nvPr>
        </p:nvSpPr>
        <p:spPr>
          <a:ln/>
        </p:spPr>
        <p:txBody>
          <a:bodyPr/>
          <a:lstStyle>
            <a:lvl1pPr>
              <a:defRPr/>
            </a:lvl1pPr>
          </a:lstStyle>
          <a:p>
            <a:pPr>
              <a:defRPr/>
            </a:pPr>
            <a:fld id="{7BBA5B6C-58D6-43F0-92AD-9AD712B45AB4}" type="slidenum">
              <a:rPr lang="es-CL" altLang="en-US"/>
              <a:pPr>
                <a:defRPr/>
              </a:pPr>
              <a:t>‹Nº›</a:t>
            </a:fld>
            <a:endParaRPr lang="es-CL" altLang="en-US" dirty="0"/>
          </a:p>
        </p:txBody>
      </p:sp>
      <p:sp>
        <p:nvSpPr>
          <p:cNvPr id="4" name="Footer Placeholder 4"/>
          <p:cNvSpPr>
            <a:spLocks noGrp="1"/>
          </p:cNvSpPr>
          <p:nvPr>
            <p:ph type="ftr" sz="quarter" idx="11"/>
          </p:nvPr>
        </p:nvSpPr>
        <p:spPr/>
        <p:txBody>
          <a:bodyPr/>
          <a:lstStyle>
            <a:lvl1pPr>
              <a:defRPr/>
            </a:lvl1pPr>
          </a:lstStyle>
          <a:p>
            <a:pPr>
              <a:defRPr/>
            </a:pPr>
            <a:endParaRPr lang="es-CL" altLang="en-US" dirty="0"/>
          </a:p>
        </p:txBody>
      </p:sp>
      <p:sp>
        <p:nvSpPr>
          <p:cNvPr id="5" name="Date Placeholder 3"/>
          <p:cNvSpPr>
            <a:spLocks noGrp="1"/>
          </p:cNvSpPr>
          <p:nvPr>
            <p:ph type="dt" sz="half" idx="12"/>
          </p:nvPr>
        </p:nvSpPr>
        <p:spPr/>
        <p:txBody>
          <a:bodyPr/>
          <a:lstStyle>
            <a:lvl1pPr>
              <a:defRPr/>
            </a:lvl1pPr>
          </a:lstStyle>
          <a:p>
            <a:pPr>
              <a:defRPr/>
            </a:pPr>
            <a:fld id="{0A52CB1E-C01B-4881-936F-7B38FDFC09B8}" type="datetime1">
              <a:rPr lang="es-CL" altLang="en-US" smtClean="0"/>
              <a:t>07-10-2013</a:t>
            </a:fld>
            <a:endParaRPr lang="es-CL" altLang="en-US" dirty="0"/>
          </a:p>
        </p:txBody>
      </p:sp>
    </p:spTree>
    <p:extLst>
      <p:ext uri="{BB962C8B-B14F-4D97-AF65-F5344CB8AC3E}">
        <p14:creationId xmlns:p14="http://schemas.microsoft.com/office/powerpoint/2010/main" val="424123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0C19798C-0014-48F8-A59C-6133B4DE8DBA}" type="datetime1">
              <a:rPr lang="es-CL" smtClean="0">
                <a:solidFill>
                  <a:prstClr val="black">
                    <a:tint val="75000"/>
                  </a:prstClr>
                </a:solidFill>
              </a:rPr>
              <a:t>07-10-2013</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7F384E3-EC3D-4EF8-ADC1-38228C1D79E1}"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013228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BF05F322-EACB-4399-BE70-9CC2D16C0ADA}" type="datetime1">
              <a:rPr lang="es-CL" smtClean="0">
                <a:solidFill>
                  <a:prstClr val="black">
                    <a:tint val="75000"/>
                  </a:prstClr>
                </a:solidFill>
              </a:rPr>
              <a:t>07-10-2013</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7F384E3-EC3D-4EF8-ADC1-38228C1D79E1}"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14434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C0FEF81-B48D-434B-BFD6-32D2B09F3971}" type="datetime1">
              <a:rPr lang="es-CL" smtClean="0">
                <a:solidFill>
                  <a:prstClr val="black">
                    <a:tint val="75000"/>
                  </a:prstClr>
                </a:solidFill>
              </a:rPr>
              <a:t>07-10-2013</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7F384E3-EC3D-4EF8-ADC1-38228C1D79E1}"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57360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0F4AC3F2-A762-4723-89ED-ADB381B71D40}" type="datetime1">
              <a:rPr lang="es-CL" smtClean="0">
                <a:solidFill>
                  <a:prstClr val="black">
                    <a:tint val="75000"/>
                  </a:prstClr>
                </a:solidFill>
              </a:rPr>
              <a:t>07-10-2013</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7F384E3-EC3D-4EF8-ADC1-38228C1D79E1}"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199417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089F3981-F20A-4DCB-B435-67882D34A3B2}" type="datetime1">
              <a:rPr lang="es-CL" smtClean="0">
                <a:solidFill>
                  <a:prstClr val="black">
                    <a:tint val="75000"/>
                  </a:prstClr>
                </a:solidFill>
              </a:rPr>
              <a:t>07-10-2013</a:t>
            </a:fld>
            <a:endParaRPr lang="es-CL">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L">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F7F384E3-EC3D-4EF8-ADC1-38228C1D79E1}"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4910064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8288857B-6229-47D5-8293-81A4E1546DD6}" type="datetime1">
              <a:rPr lang="es-CL" smtClean="0">
                <a:solidFill>
                  <a:prstClr val="black">
                    <a:tint val="75000"/>
                  </a:prstClr>
                </a:solidFill>
              </a:rPr>
              <a:t>07-10-2013</a:t>
            </a:fld>
            <a:endParaRPr lang="es-CL">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L">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F7F384E3-EC3D-4EF8-ADC1-38228C1D79E1}"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688409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4F218FA-84AE-401E-AA90-9F83BCB54F48}" type="datetime1">
              <a:rPr lang="es-CL" smtClean="0">
                <a:solidFill>
                  <a:prstClr val="black">
                    <a:tint val="75000"/>
                  </a:prstClr>
                </a:solidFill>
              </a:rPr>
              <a:t>07-10-2013</a:t>
            </a:fld>
            <a:endParaRPr lang="es-CL">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L">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F7F384E3-EC3D-4EF8-ADC1-38228C1D79E1}"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75234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4A1BA581-43BC-4DE6-BE97-80EA7455A5DC}" type="datetime1">
              <a:rPr lang="es-CL" smtClean="0"/>
              <a:t>07-10-2013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F7F384E3-EC3D-4EF8-ADC1-38228C1D79E1}" type="slidenum">
              <a:rPr lang="es-CL" smtClean="0"/>
              <a:t>‹Nº›</a:t>
            </a:fld>
            <a:endParaRPr lang="es-CL"/>
          </a:p>
        </p:txBody>
      </p:sp>
    </p:spTree>
    <p:extLst>
      <p:ext uri="{BB962C8B-B14F-4D97-AF65-F5344CB8AC3E}">
        <p14:creationId xmlns:p14="http://schemas.microsoft.com/office/powerpoint/2010/main" val="40701284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0ECAE4A-5901-40A9-AD1F-472FF9A88FD2}" type="datetime1">
              <a:rPr lang="es-CL" smtClean="0">
                <a:solidFill>
                  <a:prstClr val="black">
                    <a:tint val="75000"/>
                  </a:prstClr>
                </a:solidFill>
              </a:rPr>
              <a:t>07-10-2013</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7F384E3-EC3D-4EF8-ADC1-38228C1D79E1}"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044323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C27E3B4-0DA6-464C-9167-799503BF55BB}" type="datetime1">
              <a:rPr lang="es-CL" smtClean="0">
                <a:solidFill>
                  <a:prstClr val="black">
                    <a:tint val="75000"/>
                  </a:prstClr>
                </a:solidFill>
              </a:rPr>
              <a:t>07-10-2013</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7F384E3-EC3D-4EF8-ADC1-38228C1D79E1}"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8307489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0E83E73B-2D69-4FB5-9D60-0D0A8F45F1D8}" type="datetime1">
              <a:rPr lang="es-CL" smtClean="0">
                <a:solidFill>
                  <a:prstClr val="black">
                    <a:tint val="75000"/>
                  </a:prstClr>
                </a:solidFill>
              </a:rPr>
              <a:t>07-10-2013</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7F384E3-EC3D-4EF8-ADC1-38228C1D79E1}"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4028439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29CC14CF-6C5D-44ED-B5FE-0E8AFC539A18}" type="datetime1">
              <a:rPr lang="es-CL" smtClean="0">
                <a:solidFill>
                  <a:prstClr val="black">
                    <a:tint val="75000"/>
                  </a:prstClr>
                </a:solidFill>
              </a:rPr>
              <a:t>07-10-2013</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7F384E3-EC3D-4EF8-ADC1-38228C1D79E1}"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5863964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7813"/>
            <a:ext cx="8229600" cy="58531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3" name="Slide Number Placeholder 5"/>
          <p:cNvSpPr>
            <a:spLocks noGrp="1"/>
          </p:cNvSpPr>
          <p:nvPr>
            <p:ph type="sldNum" sz="quarter" idx="10"/>
          </p:nvPr>
        </p:nvSpPr>
        <p:spPr>
          <a:ln/>
        </p:spPr>
        <p:txBody>
          <a:bodyPr/>
          <a:lstStyle>
            <a:lvl1pPr>
              <a:defRPr/>
            </a:lvl1pPr>
          </a:lstStyle>
          <a:p>
            <a:pPr>
              <a:defRPr/>
            </a:pPr>
            <a:fld id="{7BBA5B6C-58D6-43F0-92AD-9AD712B45AB4}" type="slidenum">
              <a:rPr lang="es-CL" altLang="en-US">
                <a:solidFill>
                  <a:prstClr val="black">
                    <a:tint val="75000"/>
                  </a:prstClr>
                </a:solidFill>
              </a:rPr>
              <a:pPr>
                <a:defRPr/>
              </a:pPr>
              <a:t>‹Nº›</a:t>
            </a:fld>
            <a:endParaRPr lang="es-CL" alt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s-CL" altLang="en-US" dirty="0">
              <a:solidFill>
                <a:prstClr val="black">
                  <a:tint val="75000"/>
                </a:prstClr>
              </a:solidFill>
            </a:endParaRPr>
          </a:p>
        </p:txBody>
      </p:sp>
      <p:sp>
        <p:nvSpPr>
          <p:cNvPr id="5" name="Date Placeholder 3"/>
          <p:cNvSpPr>
            <a:spLocks noGrp="1"/>
          </p:cNvSpPr>
          <p:nvPr>
            <p:ph type="dt" sz="half" idx="12"/>
          </p:nvPr>
        </p:nvSpPr>
        <p:spPr/>
        <p:txBody>
          <a:bodyPr/>
          <a:lstStyle>
            <a:lvl1pPr>
              <a:defRPr/>
            </a:lvl1pPr>
          </a:lstStyle>
          <a:p>
            <a:pPr>
              <a:defRPr/>
            </a:pPr>
            <a:fld id="{2B5AD777-3168-4CE9-A12A-E4BC514C1043}" type="datetime1">
              <a:rPr lang="es-CL" altLang="en-US" smtClean="0">
                <a:solidFill>
                  <a:prstClr val="black">
                    <a:tint val="75000"/>
                  </a:prstClr>
                </a:solidFill>
              </a:rPr>
              <a:t>07-10-2013</a:t>
            </a:fld>
            <a:endParaRPr lang="es-CL" altLang="en-US" dirty="0">
              <a:solidFill>
                <a:prstClr val="black">
                  <a:tint val="75000"/>
                </a:prstClr>
              </a:solidFill>
            </a:endParaRPr>
          </a:p>
        </p:txBody>
      </p:sp>
    </p:spTree>
    <p:extLst>
      <p:ext uri="{BB962C8B-B14F-4D97-AF65-F5344CB8AC3E}">
        <p14:creationId xmlns:p14="http://schemas.microsoft.com/office/powerpoint/2010/main" val="29515191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28736FDD-AB1B-4675-83E3-77BCEA83E44D}" type="datetime1">
              <a:rPr lang="es-CL" smtClean="0">
                <a:solidFill>
                  <a:prstClr val="black">
                    <a:tint val="75000"/>
                  </a:prstClr>
                </a:solidFill>
              </a:rPr>
              <a:t>07-10-2013</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7F384E3-EC3D-4EF8-ADC1-38228C1D79E1}"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2490495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40584D0A-9B76-4D86-BB5D-3D6B3CC84CAC}" type="datetime1">
              <a:rPr lang="es-CL" smtClean="0">
                <a:solidFill>
                  <a:prstClr val="black">
                    <a:tint val="75000"/>
                  </a:prstClr>
                </a:solidFill>
              </a:rPr>
              <a:t>07-10-2013</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7F384E3-EC3D-4EF8-ADC1-38228C1D79E1}"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7638141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9849A38-45B4-4538-8D95-E904152750DA}" type="datetime1">
              <a:rPr lang="es-CL" smtClean="0">
                <a:solidFill>
                  <a:prstClr val="black">
                    <a:tint val="75000"/>
                  </a:prstClr>
                </a:solidFill>
              </a:rPr>
              <a:t>07-10-2013</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7F384E3-EC3D-4EF8-ADC1-38228C1D79E1}"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487662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E0C9EBC1-EBE6-46B9-A499-ACFB2BD6C42C}" type="datetime1">
              <a:rPr lang="es-CL" smtClean="0">
                <a:solidFill>
                  <a:prstClr val="black">
                    <a:tint val="75000"/>
                  </a:prstClr>
                </a:solidFill>
              </a:rPr>
              <a:t>07-10-2013</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7F384E3-EC3D-4EF8-ADC1-38228C1D79E1}"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3947623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68C8BE89-5B9F-4AD2-A072-BFFB921DF7A3}" type="datetime1">
              <a:rPr lang="es-CL" smtClean="0">
                <a:solidFill>
                  <a:prstClr val="black">
                    <a:tint val="75000"/>
                  </a:prstClr>
                </a:solidFill>
              </a:rPr>
              <a:t>07-10-2013</a:t>
            </a:fld>
            <a:endParaRPr lang="es-CL">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L">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F7F384E3-EC3D-4EF8-ADC1-38228C1D79E1}"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266144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BBAC49E-7073-4324-B055-154EA5F87888}" type="datetime1">
              <a:rPr lang="es-CL" smtClean="0"/>
              <a:t>07-10-2013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F7F384E3-EC3D-4EF8-ADC1-38228C1D79E1}" type="slidenum">
              <a:rPr lang="es-CL" smtClean="0"/>
              <a:t>‹Nº›</a:t>
            </a:fld>
            <a:endParaRPr lang="es-CL"/>
          </a:p>
        </p:txBody>
      </p:sp>
    </p:spTree>
    <p:extLst>
      <p:ext uri="{BB962C8B-B14F-4D97-AF65-F5344CB8AC3E}">
        <p14:creationId xmlns:p14="http://schemas.microsoft.com/office/powerpoint/2010/main" val="5055384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D880CEC5-FAEE-4106-B25C-52FB180B21AC}" type="datetime1">
              <a:rPr lang="es-CL" smtClean="0">
                <a:solidFill>
                  <a:prstClr val="black">
                    <a:tint val="75000"/>
                  </a:prstClr>
                </a:solidFill>
              </a:rPr>
              <a:t>07-10-2013</a:t>
            </a:fld>
            <a:endParaRPr lang="es-CL">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L">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F7F384E3-EC3D-4EF8-ADC1-38228C1D79E1}"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2338846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386643A-8E79-4819-8C04-E32ED969592F}" type="datetime1">
              <a:rPr lang="es-CL" smtClean="0">
                <a:solidFill>
                  <a:prstClr val="black">
                    <a:tint val="75000"/>
                  </a:prstClr>
                </a:solidFill>
              </a:rPr>
              <a:t>07-10-2013</a:t>
            </a:fld>
            <a:endParaRPr lang="es-CL">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L">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F7F384E3-EC3D-4EF8-ADC1-38228C1D79E1}"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5060349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0535B8-6F79-4FBF-A3B8-2537896575DD}" type="datetime1">
              <a:rPr lang="es-CL" smtClean="0">
                <a:solidFill>
                  <a:prstClr val="black">
                    <a:tint val="75000"/>
                  </a:prstClr>
                </a:solidFill>
              </a:rPr>
              <a:t>07-10-2013</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7F384E3-EC3D-4EF8-ADC1-38228C1D79E1}"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2756938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BF46BEA-A5F6-46C7-ABBB-40F6AA5CD4D1}" type="datetime1">
              <a:rPr lang="es-CL" smtClean="0">
                <a:solidFill>
                  <a:prstClr val="black">
                    <a:tint val="75000"/>
                  </a:prstClr>
                </a:solidFill>
              </a:rPr>
              <a:t>07-10-2013</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7F384E3-EC3D-4EF8-ADC1-38228C1D79E1}"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311039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412A5E2D-A055-4710-9071-AF2AE522B492}" type="datetime1">
              <a:rPr lang="es-CL" smtClean="0">
                <a:solidFill>
                  <a:prstClr val="black">
                    <a:tint val="75000"/>
                  </a:prstClr>
                </a:solidFill>
              </a:rPr>
              <a:t>07-10-2013</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7F384E3-EC3D-4EF8-ADC1-38228C1D79E1}"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6162181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5EB40418-0B2B-469B-A904-0AAA00453D55}" type="datetime1">
              <a:rPr lang="es-CL" smtClean="0">
                <a:solidFill>
                  <a:prstClr val="black">
                    <a:tint val="75000"/>
                  </a:prstClr>
                </a:solidFill>
              </a:rPr>
              <a:t>07-10-2013</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7F384E3-EC3D-4EF8-ADC1-38228C1D79E1}"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7262270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7813"/>
            <a:ext cx="8229600" cy="58531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3" name="Slide Number Placeholder 5"/>
          <p:cNvSpPr>
            <a:spLocks noGrp="1"/>
          </p:cNvSpPr>
          <p:nvPr>
            <p:ph type="sldNum" sz="quarter" idx="10"/>
          </p:nvPr>
        </p:nvSpPr>
        <p:spPr>
          <a:ln/>
        </p:spPr>
        <p:txBody>
          <a:bodyPr/>
          <a:lstStyle>
            <a:lvl1pPr>
              <a:defRPr/>
            </a:lvl1pPr>
          </a:lstStyle>
          <a:p>
            <a:pPr>
              <a:defRPr/>
            </a:pPr>
            <a:fld id="{7BBA5B6C-58D6-43F0-92AD-9AD712B45AB4}" type="slidenum">
              <a:rPr lang="es-CL" altLang="en-US">
                <a:solidFill>
                  <a:prstClr val="black">
                    <a:tint val="75000"/>
                  </a:prstClr>
                </a:solidFill>
              </a:rPr>
              <a:pPr>
                <a:defRPr/>
              </a:pPr>
              <a:t>‹Nº›</a:t>
            </a:fld>
            <a:endParaRPr lang="es-CL" alt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s-CL" altLang="en-US" dirty="0">
              <a:solidFill>
                <a:prstClr val="black">
                  <a:tint val="75000"/>
                </a:prstClr>
              </a:solidFill>
            </a:endParaRPr>
          </a:p>
        </p:txBody>
      </p:sp>
      <p:sp>
        <p:nvSpPr>
          <p:cNvPr id="5" name="Date Placeholder 3"/>
          <p:cNvSpPr>
            <a:spLocks noGrp="1"/>
          </p:cNvSpPr>
          <p:nvPr>
            <p:ph type="dt" sz="half" idx="12"/>
          </p:nvPr>
        </p:nvSpPr>
        <p:spPr/>
        <p:txBody>
          <a:bodyPr/>
          <a:lstStyle>
            <a:lvl1pPr>
              <a:defRPr/>
            </a:lvl1pPr>
          </a:lstStyle>
          <a:p>
            <a:pPr>
              <a:defRPr/>
            </a:pPr>
            <a:fld id="{B7DE09A0-B762-463A-9FF1-7CCC0E4AD209}" type="datetime1">
              <a:rPr lang="es-CL" altLang="en-US" smtClean="0">
                <a:solidFill>
                  <a:prstClr val="black">
                    <a:tint val="75000"/>
                  </a:prstClr>
                </a:solidFill>
              </a:rPr>
              <a:t>07-10-2013</a:t>
            </a:fld>
            <a:endParaRPr lang="es-CL" altLang="en-US" dirty="0">
              <a:solidFill>
                <a:prstClr val="black">
                  <a:tint val="75000"/>
                </a:prstClr>
              </a:solidFill>
            </a:endParaRPr>
          </a:p>
        </p:txBody>
      </p:sp>
    </p:spTree>
    <p:extLst>
      <p:ext uri="{BB962C8B-B14F-4D97-AF65-F5344CB8AC3E}">
        <p14:creationId xmlns:p14="http://schemas.microsoft.com/office/powerpoint/2010/main" val="13313004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B6AC37B8-2EC6-4C04-9763-32A4B0B35DAE}" type="datetime1">
              <a:rPr lang="es-CL" smtClean="0">
                <a:solidFill>
                  <a:prstClr val="black">
                    <a:tint val="75000"/>
                  </a:prstClr>
                </a:solidFill>
              </a:rPr>
              <a:t>07-10-2013</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7F384E3-EC3D-4EF8-ADC1-38228C1D79E1}"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5303785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28F9506B-2111-4F69-B599-519116B8513C}" type="datetime1">
              <a:rPr lang="es-CL" smtClean="0">
                <a:solidFill>
                  <a:prstClr val="black">
                    <a:tint val="75000"/>
                  </a:prstClr>
                </a:solidFill>
              </a:rPr>
              <a:t>07-10-2013</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7F384E3-EC3D-4EF8-ADC1-38228C1D79E1}"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0786621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AE62D9C-65F8-4486-BE21-65EBDE9DFDD8}" type="datetime1">
              <a:rPr lang="es-CL" smtClean="0">
                <a:solidFill>
                  <a:prstClr val="black">
                    <a:tint val="75000"/>
                  </a:prstClr>
                </a:solidFill>
              </a:rPr>
              <a:t>07-10-2013</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7F384E3-EC3D-4EF8-ADC1-38228C1D79E1}"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611496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A1207453-203B-478A-A529-5F42B680BB8D}" type="datetime1">
              <a:rPr lang="es-CL" smtClean="0"/>
              <a:t>07-10-2013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F7F384E3-EC3D-4EF8-ADC1-38228C1D79E1}" type="slidenum">
              <a:rPr lang="es-CL" smtClean="0"/>
              <a:t>‹Nº›</a:t>
            </a:fld>
            <a:endParaRPr lang="es-CL"/>
          </a:p>
        </p:txBody>
      </p:sp>
    </p:spTree>
    <p:extLst>
      <p:ext uri="{BB962C8B-B14F-4D97-AF65-F5344CB8AC3E}">
        <p14:creationId xmlns:p14="http://schemas.microsoft.com/office/powerpoint/2010/main" val="22197702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788D2C6B-39DD-49DC-96FF-F99DA272BC77}" type="datetime1">
              <a:rPr lang="es-CL" smtClean="0">
                <a:solidFill>
                  <a:prstClr val="black">
                    <a:tint val="75000"/>
                  </a:prstClr>
                </a:solidFill>
              </a:rPr>
              <a:t>07-10-2013</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7F384E3-EC3D-4EF8-ADC1-38228C1D79E1}"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0061095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6F7B8AF1-69EC-4740-B0D9-FFEBA5945D3D}" type="datetime1">
              <a:rPr lang="es-CL" smtClean="0">
                <a:solidFill>
                  <a:prstClr val="black">
                    <a:tint val="75000"/>
                  </a:prstClr>
                </a:solidFill>
              </a:rPr>
              <a:t>07-10-2013</a:t>
            </a:fld>
            <a:endParaRPr lang="es-CL">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L">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F7F384E3-EC3D-4EF8-ADC1-38228C1D79E1}"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4558636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CA70DC36-A2F0-4566-BA17-39353B6355F5}" type="datetime1">
              <a:rPr lang="es-CL" smtClean="0">
                <a:solidFill>
                  <a:prstClr val="black">
                    <a:tint val="75000"/>
                  </a:prstClr>
                </a:solidFill>
              </a:rPr>
              <a:t>07-10-2013</a:t>
            </a:fld>
            <a:endParaRPr lang="es-CL">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L">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F7F384E3-EC3D-4EF8-ADC1-38228C1D79E1}"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8156076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6185D19-7EA0-4317-AF4B-B7AAA6A1F17B}" type="datetime1">
              <a:rPr lang="es-CL" smtClean="0">
                <a:solidFill>
                  <a:prstClr val="black">
                    <a:tint val="75000"/>
                  </a:prstClr>
                </a:solidFill>
              </a:rPr>
              <a:t>07-10-2013</a:t>
            </a:fld>
            <a:endParaRPr lang="es-CL">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L">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F7F384E3-EC3D-4EF8-ADC1-38228C1D79E1}"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6181692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6151950-5FB5-4CCD-BF3C-6128CAF12AEA}" type="datetime1">
              <a:rPr lang="es-CL" smtClean="0">
                <a:solidFill>
                  <a:prstClr val="black">
                    <a:tint val="75000"/>
                  </a:prstClr>
                </a:solidFill>
              </a:rPr>
              <a:t>07-10-2013</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7F384E3-EC3D-4EF8-ADC1-38228C1D79E1}"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0326128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857188C-49ED-4D99-A638-676E588833E1}" type="datetime1">
              <a:rPr lang="es-CL" smtClean="0">
                <a:solidFill>
                  <a:prstClr val="black">
                    <a:tint val="75000"/>
                  </a:prstClr>
                </a:solidFill>
              </a:rPr>
              <a:t>07-10-2013</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7F384E3-EC3D-4EF8-ADC1-38228C1D79E1}"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305766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FF5672CE-B27F-4FF4-AEB2-B01998E2F4AF}" type="datetime1">
              <a:rPr lang="es-CL" smtClean="0">
                <a:solidFill>
                  <a:prstClr val="black">
                    <a:tint val="75000"/>
                  </a:prstClr>
                </a:solidFill>
              </a:rPr>
              <a:t>07-10-2013</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7F384E3-EC3D-4EF8-ADC1-38228C1D79E1}"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0626145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8F371F-066F-4F12-91ED-78CDBEB66B3D}" type="datetime1">
              <a:rPr lang="es-CL" smtClean="0">
                <a:solidFill>
                  <a:prstClr val="black">
                    <a:tint val="75000"/>
                  </a:prstClr>
                </a:solidFill>
              </a:rPr>
              <a:t>07-10-2013</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7F384E3-EC3D-4EF8-ADC1-38228C1D79E1}"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0247483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7813"/>
            <a:ext cx="8229600" cy="58531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3" name="Slide Number Placeholder 5"/>
          <p:cNvSpPr>
            <a:spLocks noGrp="1"/>
          </p:cNvSpPr>
          <p:nvPr>
            <p:ph type="sldNum" sz="quarter" idx="10"/>
          </p:nvPr>
        </p:nvSpPr>
        <p:spPr>
          <a:ln/>
        </p:spPr>
        <p:txBody>
          <a:bodyPr/>
          <a:lstStyle>
            <a:lvl1pPr>
              <a:defRPr/>
            </a:lvl1pPr>
          </a:lstStyle>
          <a:p>
            <a:pPr>
              <a:defRPr/>
            </a:pPr>
            <a:fld id="{7BBA5B6C-58D6-43F0-92AD-9AD712B45AB4}" type="slidenum">
              <a:rPr lang="es-CL" altLang="en-US">
                <a:solidFill>
                  <a:prstClr val="black">
                    <a:tint val="75000"/>
                  </a:prstClr>
                </a:solidFill>
              </a:rPr>
              <a:pPr>
                <a:defRPr/>
              </a:pPr>
              <a:t>‹Nº›</a:t>
            </a:fld>
            <a:endParaRPr lang="es-CL" alt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s-CL" altLang="en-US" dirty="0">
              <a:solidFill>
                <a:prstClr val="black">
                  <a:tint val="75000"/>
                </a:prstClr>
              </a:solidFill>
            </a:endParaRPr>
          </a:p>
        </p:txBody>
      </p:sp>
      <p:sp>
        <p:nvSpPr>
          <p:cNvPr id="5" name="Date Placeholder 3"/>
          <p:cNvSpPr>
            <a:spLocks noGrp="1"/>
          </p:cNvSpPr>
          <p:nvPr>
            <p:ph type="dt" sz="half" idx="12"/>
          </p:nvPr>
        </p:nvSpPr>
        <p:spPr/>
        <p:txBody>
          <a:bodyPr/>
          <a:lstStyle>
            <a:lvl1pPr>
              <a:defRPr/>
            </a:lvl1pPr>
          </a:lstStyle>
          <a:p>
            <a:pPr>
              <a:defRPr/>
            </a:pPr>
            <a:fld id="{38AE1B10-641E-4B0A-8AB1-AF1D8724F29D}" type="datetime1">
              <a:rPr lang="es-CL" altLang="en-US" smtClean="0">
                <a:solidFill>
                  <a:prstClr val="black">
                    <a:tint val="75000"/>
                  </a:prstClr>
                </a:solidFill>
              </a:rPr>
              <a:t>07-10-2013</a:t>
            </a:fld>
            <a:endParaRPr lang="es-CL" altLang="en-US" dirty="0">
              <a:solidFill>
                <a:prstClr val="black">
                  <a:tint val="75000"/>
                </a:prstClr>
              </a:solidFill>
            </a:endParaRPr>
          </a:p>
        </p:txBody>
      </p:sp>
    </p:spTree>
    <p:extLst>
      <p:ext uri="{BB962C8B-B14F-4D97-AF65-F5344CB8AC3E}">
        <p14:creationId xmlns:p14="http://schemas.microsoft.com/office/powerpoint/2010/main" val="3164319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00F8EEF9-411B-47BC-B0B3-E7348A3786DB}" type="datetime1">
              <a:rPr lang="es-CL" smtClean="0"/>
              <a:t>07-10-2013</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F7F384E3-EC3D-4EF8-ADC1-38228C1D79E1}" type="slidenum">
              <a:rPr lang="es-CL" smtClean="0"/>
              <a:t>‹Nº›</a:t>
            </a:fld>
            <a:endParaRPr lang="es-CL"/>
          </a:p>
        </p:txBody>
      </p:sp>
    </p:spTree>
    <p:extLst>
      <p:ext uri="{BB962C8B-B14F-4D97-AF65-F5344CB8AC3E}">
        <p14:creationId xmlns:p14="http://schemas.microsoft.com/office/powerpoint/2010/main" val="614854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46E3B9C3-A486-4B32-8BED-6E4BE1C0A636}" type="datetime1">
              <a:rPr lang="es-CL" smtClean="0"/>
              <a:t>07-10-2013</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F7F384E3-EC3D-4EF8-ADC1-38228C1D79E1}" type="slidenum">
              <a:rPr lang="es-CL" smtClean="0"/>
              <a:t>‹Nº›</a:t>
            </a:fld>
            <a:endParaRPr lang="es-CL"/>
          </a:p>
        </p:txBody>
      </p:sp>
    </p:spTree>
    <p:extLst>
      <p:ext uri="{BB962C8B-B14F-4D97-AF65-F5344CB8AC3E}">
        <p14:creationId xmlns:p14="http://schemas.microsoft.com/office/powerpoint/2010/main" val="2264779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8242451-8CB3-4807-A740-0BADDF998A13}" type="datetime1">
              <a:rPr lang="es-CL" smtClean="0"/>
              <a:t>07-10-2013</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F7F384E3-EC3D-4EF8-ADC1-38228C1D79E1}" type="slidenum">
              <a:rPr lang="es-CL" smtClean="0"/>
              <a:t>‹Nº›</a:t>
            </a:fld>
            <a:endParaRPr lang="es-CL"/>
          </a:p>
        </p:txBody>
      </p:sp>
    </p:spTree>
    <p:extLst>
      <p:ext uri="{BB962C8B-B14F-4D97-AF65-F5344CB8AC3E}">
        <p14:creationId xmlns:p14="http://schemas.microsoft.com/office/powerpoint/2010/main" val="1809264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C18A7B1-93D8-4546-A4BA-21D2521BE3AB}" type="datetime1">
              <a:rPr lang="es-CL" smtClean="0"/>
              <a:t>07-10-2013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F7F384E3-EC3D-4EF8-ADC1-38228C1D79E1}" type="slidenum">
              <a:rPr lang="es-CL" smtClean="0"/>
              <a:t>‹Nº›</a:t>
            </a:fld>
            <a:endParaRPr lang="es-CL"/>
          </a:p>
        </p:txBody>
      </p:sp>
    </p:spTree>
    <p:extLst>
      <p:ext uri="{BB962C8B-B14F-4D97-AF65-F5344CB8AC3E}">
        <p14:creationId xmlns:p14="http://schemas.microsoft.com/office/powerpoint/2010/main" val="1724088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A2B789B-0C05-4CD2-986B-951032375E54}" type="datetime1">
              <a:rPr lang="es-CL" smtClean="0"/>
              <a:t>07-10-2013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F7F384E3-EC3D-4EF8-ADC1-38228C1D79E1}" type="slidenum">
              <a:rPr lang="es-CL" smtClean="0"/>
              <a:t>‹Nº›</a:t>
            </a:fld>
            <a:endParaRPr lang="es-CL"/>
          </a:p>
        </p:txBody>
      </p:sp>
    </p:spTree>
    <p:extLst>
      <p:ext uri="{BB962C8B-B14F-4D97-AF65-F5344CB8AC3E}">
        <p14:creationId xmlns:p14="http://schemas.microsoft.com/office/powerpoint/2010/main" val="1497990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17004F-5B75-4505-9BA5-AD753A311B30}" type="datetime1">
              <a:rPr lang="es-CL" smtClean="0"/>
              <a:t>07-10-2013</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F384E3-EC3D-4EF8-ADC1-38228C1D79E1}" type="slidenum">
              <a:rPr lang="es-CL" smtClean="0"/>
              <a:t>‹Nº›</a:t>
            </a:fld>
            <a:endParaRPr lang="es-CL"/>
          </a:p>
        </p:txBody>
      </p:sp>
    </p:spTree>
    <p:extLst>
      <p:ext uri="{BB962C8B-B14F-4D97-AF65-F5344CB8AC3E}">
        <p14:creationId xmlns:p14="http://schemas.microsoft.com/office/powerpoint/2010/main" val="4188726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B72D44-014D-4CE8-9EC8-44849614FBCE}" type="datetime1">
              <a:rPr lang="es-CL" smtClean="0">
                <a:solidFill>
                  <a:prstClr val="black">
                    <a:tint val="75000"/>
                  </a:prstClr>
                </a:solidFill>
              </a:rPr>
              <a:t>07-10-2013</a:t>
            </a:fld>
            <a:endParaRPr lang="es-CL">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F384E3-EC3D-4EF8-ADC1-38228C1D79E1}"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47622187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B3B486-F392-4174-AEFD-FF166E511540}" type="datetime1">
              <a:rPr lang="es-CL" smtClean="0">
                <a:solidFill>
                  <a:prstClr val="black">
                    <a:tint val="75000"/>
                  </a:prstClr>
                </a:solidFill>
              </a:rPr>
              <a:t>07-10-2013</a:t>
            </a:fld>
            <a:endParaRPr lang="es-CL">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F384E3-EC3D-4EF8-ADC1-38228C1D79E1}"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40680888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C8B2EF-14EF-4F7F-8E24-176D85712C9C}" type="datetime1">
              <a:rPr lang="es-CL" smtClean="0">
                <a:solidFill>
                  <a:prstClr val="black">
                    <a:tint val="75000"/>
                  </a:prstClr>
                </a:solidFill>
              </a:rPr>
              <a:t>07-10-2013</a:t>
            </a:fld>
            <a:endParaRPr lang="es-CL">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F384E3-EC3D-4EF8-ADC1-38228C1D79E1}"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74311721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hemeOverride" Target="../theme/themeOverride14.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hemeOverride" Target="../theme/themeOverride15.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hemeOverride" Target="../theme/themeOverride16.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7.xml"/><Relationship Id="rId5" Type="http://schemas.openxmlformats.org/officeDocument/2006/relationships/slide" Target="slide60.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6.xml"/><Relationship Id="rId1" Type="http://schemas.openxmlformats.org/officeDocument/2006/relationships/themeOverride" Target="../theme/themeOverride19.xml"/><Relationship Id="rId5" Type="http://schemas.openxmlformats.org/officeDocument/2006/relationships/image" Target="../media/image4.emf"/><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hemeOverride" Target="../theme/themeOverride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23.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24.xml"/><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25.xml"/><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hemeOverride" Target="../theme/themeOverride26.xml"/><Relationship Id="rId5" Type="http://schemas.openxmlformats.org/officeDocument/2006/relationships/image" Target="../media/image5.png"/><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hemeOverride" Target="../theme/themeOverride27.xml"/><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4.xml"/><Relationship Id="rId1" Type="http://schemas.openxmlformats.org/officeDocument/2006/relationships/themeOverride" Target="../theme/themeOverride28.xml"/><Relationship Id="rId4" Type="http://schemas.openxmlformats.org/officeDocument/2006/relationships/image" Target="../media/image2.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4.xml"/><Relationship Id="rId1" Type="http://schemas.openxmlformats.org/officeDocument/2006/relationships/themeOverride" Target="../theme/themeOverride29.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hemeOverride" Target="../theme/themeOverride3.xml"/><Relationship Id="rId5" Type="http://schemas.openxmlformats.org/officeDocument/2006/relationships/image" Target="../media/image3.png"/><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4.xml"/><Relationship Id="rId1" Type="http://schemas.openxmlformats.org/officeDocument/2006/relationships/themeOverride" Target="../theme/themeOverride30.xml"/><Relationship Id="rId4" Type="http://schemas.openxmlformats.org/officeDocument/2006/relationships/image" Target="../media/image2.jpg"/></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31.xml"/><Relationship Id="rId7" Type="http://schemas.openxmlformats.org/officeDocument/2006/relationships/diagramQuickStyle" Target="../diagrams/quickStyle2.xml"/><Relationship Id="rId2" Type="http://schemas.openxmlformats.org/officeDocument/2006/relationships/slideLayout" Target="../slideLayouts/slideLayout14.xml"/><Relationship Id="rId1" Type="http://schemas.openxmlformats.org/officeDocument/2006/relationships/themeOverride" Target="../theme/themeOverride3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jpg"/><Relationship Id="rId9" Type="http://schemas.microsoft.com/office/2007/relationships/diagramDrawing" Target="../diagrams/drawing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hemeOverride" Target="../theme/themeOverride32.xml"/><Relationship Id="rId4" Type="http://schemas.openxmlformats.org/officeDocument/2006/relationships/image" Target="../media/image2.jp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hemeOverride" Target="../theme/themeOverride33.xml"/><Relationship Id="rId4" Type="http://schemas.openxmlformats.org/officeDocument/2006/relationships/image" Target="../media/image2.jp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hemeOverride" Target="../theme/themeOverride34.xml"/><Relationship Id="rId4" Type="http://schemas.openxmlformats.org/officeDocument/2006/relationships/image" Target="../media/image2.jp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hemeOverride" Target="../theme/themeOverride35.xml"/><Relationship Id="rId4" Type="http://schemas.openxmlformats.org/officeDocument/2006/relationships/image" Target="../media/image2.jp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hemeOverride" Target="../theme/themeOverride36.xml"/><Relationship Id="rId4" Type="http://schemas.openxmlformats.org/officeDocument/2006/relationships/image" Target="../media/image2.jp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hemeOverride" Target="../theme/themeOverride37.xml"/><Relationship Id="rId4" Type="http://schemas.openxmlformats.org/officeDocument/2006/relationships/image" Target="../media/image2.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hemeOverride" Target="../theme/themeOverride38.xml"/><Relationship Id="rId5" Type="http://schemas.openxmlformats.org/officeDocument/2006/relationships/slide" Target="slide60.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4.xml"/><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jpg"/><Relationship Id="rId9" Type="http://schemas.microsoft.com/office/2007/relationships/diagramDrawing" Target="../diagrams/drawing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hemeOverride" Target="../theme/themeOverride39.xml"/><Relationship Id="rId4" Type="http://schemas.openxmlformats.org/officeDocument/2006/relationships/image" Target="../media/image2.jp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hemeOverride" Target="../theme/themeOverride40.xml"/><Relationship Id="rId4" Type="http://schemas.openxmlformats.org/officeDocument/2006/relationships/image" Target="../media/image2.jp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hemeOverride" Target="../theme/themeOverride41.xml"/><Relationship Id="rId4" Type="http://schemas.openxmlformats.org/officeDocument/2006/relationships/image" Target="../media/image2.jp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hemeOverride" Target="../theme/themeOverride42.xml"/><Relationship Id="rId4" Type="http://schemas.openxmlformats.org/officeDocument/2006/relationships/image" Target="../media/image2.jp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hemeOverride" Target="../theme/themeOverride43.xml"/><Relationship Id="rId4" Type="http://schemas.openxmlformats.org/officeDocument/2006/relationships/image" Target="../media/image2.jp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hemeOverride" Target="../theme/themeOverride44.xml"/><Relationship Id="rId4" Type="http://schemas.openxmlformats.org/officeDocument/2006/relationships/image" Target="../media/image2.jp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hemeOverride" Target="../theme/themeOverride45.xml"/><Relationship Id="rId5" Type="http://schemas.openxmlformats.org/officeDocument/2006/relationships/slide" Target="slide60.xml"/><Relationship Id="rId4" Type="http://schemas.openxmlformats.org/officeDocument/2006/relationships/image" Target="../media/image2.jp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hemeOverride" Target="../theme/themeOverride46.xml"/><Relationship Id="rId4" Type="http://schemas.openxmlformats.org/officeDocument/2006/relationships/image" Target="../media/image2.jp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hemeOverride" Target="../theme/themeOverride47.xml"/><Relationship Id="rId5" Type="http://schemas.openxmlformats.org/officeDocument/2006/relationships/slide" Target="slide59.xml"/><Relationship Id="rId4" Type="http://schemas.openxmlformats.org/officeDocument/2006/relationships/image" Target="../media/image2.jp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hemeOverride" Target="../theme/themeOverride48.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hemeOverride" Target="../theme/themeOverride5.xml"/><Relationship Id="rId4" Type="http://schemas.openxmlformats.org/officeDocument/2006/relationships/image" Target="../media/image2.jpg"/></Relationships>
</file>

<file path=ppt/slides/_rels/slide5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notesSlide" Target="../notesSlides/notesSlide50.xml"/><Relationship Id="rId7" Type="http://schemas.openxmlformats.org/officeDocument/2006/relationships/diagramQuickStyle" Target="../diagrams/quickStyle3.xml"/><Relationship Id="rId2" Type="http://schemas.openxmlformats.org/officeDocument/2006/relationships/slideLayout" Target="../slideLayouts/slideLayout2.xml"/><Relationship Id="rId1" Type="http://schemas.openxmlformats.org/officeDocument/2006/relationships/themeOverride" Target="../theme/themeOverride49.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jpg"/><Relationship Id="rId9" Type="http://schemas.microsoft.com/office/2007/relationships/diagramDrawing" Target="../diagrams/drawing3.xml"/></Relationships>
</file>

<file path=ppt/slides/_rels/slide51.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notesSlide" Target="../notesSlides/notesSlide51.xml"/><Relationship Id="rId7" Type="http://schemas.openxmlformats.org/officeDocument/2006/relationships/diagramQuickStyle" Target="../diagrams/quickStyle4.xml"/><Relationship Id="rId2" Type="http://schemas.openxmlformats.org/officeDocument/2006/relationships/slideLayout" Target="../slideLayouts/slideLayout2.xml"/><Relationship Id="rId1" Type="http://schemas.openxmlformats.org/officeDocument/2006/relationships/themeOverride" Target="../theme/themeOverride50.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slide" Target="slide59.xml"/><Relationship Id="rId4" Type="http://schemas.openxmlformats.org/officeDocument/2006/relationships/image" Target="../media/image2.jpg"/><Relationship Id="rId9" Type="http://schemas.microsoft.com/office/2007/relationships/diagramDrawing" Target="../diagrams/drawing4.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hemeOverride" Target="../theme/themeOverride51.xml"/><Relationship Id="rId4" Type="http://schemas.openxmlformats.org/officeDocument/2006/relationships/image" Target="../media/image2.jp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hemeOverride" Target="../theme/themeOverride52.xml"/><Relationship Id="rId4" Type="http://schemas.openxmlformats.org/officeDocument/2006/relationships/image" Target="../media/image2.jpg"/></Relationships>
</file>

<file path=ppt/slides/_rels/slide54.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notesSlide" Target="../notesSlides/notesSlide54.xml"/><Relationship Id="rId7" Type="http://schemas.openxmlformats.org/officeDocument/2006/relationships/diagramQuickStyle" Target="../diagrams/quickStyle5.xml"/><Relationship Id="rId2" Type="http://schemas.openxmlformats.org/officeDocument/2006/relationships/slideLayout" Target="../slideLayouts/slideLayout2.xml"/><Relationship Id="rId1" Type="http://schemas.openxmlformats.org/officeDocument/2006/relationships/themeOverride" Target="../theme/themeOverride53.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slide" Target="slide59.xml"/><Relationship Id="rId4" Type="http://schemas.openxmlformats.org/officeDocument/2006/relationships/image" Target="../media/image2.jpg"/><Relationship Id="rId9" Type="http://schemas.microsoft.com/office/2007/relationships/diagramDrawing" Target="../diagrams/drawing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hemeOverride" Target="../theme/themeOverride54.xml"/><Relationship Id="rId4" Type="http://schemas.openxmlformats.org/officeDocument/2006/relationships/image" Target="../media/image2.jp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hemeOverride" Target="../theme/themeOverride55.xml"/><Relationship Id="rId4" Type="http://schemas.openxmlformats.org/officeDocument/2006/relationships/image" Target="../media/image2.jp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hemeOverride" Target="../theme/themeOverride56.xml"/><Relationship Id="rId4" Type="http://schemas.openxmlformats.org/officeDocument/2006/relationships/image" Target="../media/image2.jp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xml"/><Relationship Id="rId1" Type="http://schemas.openxmlformats.org/officeDocument/2006/relationships/themeOverride" Target="../theme/themeOverride57.xml"/><Relationship Id="rId4" Type="http://schemas.openxmlformats.org/officeDocument/2006/relationships/image" Target="../media/image1.jp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2.jp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9.xml"/><Relationship Id="rId5" Type="http://schemas.openxmlformats.org/officeDocument/2006/relationships/image" Target="../media/image3.emf"/><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181744" y="2319015"/>
            <a:ext cx="7990656" cy="2118097"/>
          </a:xfrm>
        </p:spPr>
        <p:txBody>
          <a:bodyPr>
            <a:normAutofit/>
          </a:bodyPr>
          <a:lstStyle/>
          <a:p>
            <a:r>
              <a:rPr lang="es-CL" dirty="0" smtClean="0">
                <a:solidFill>
                  <a:srgbClr val="002060"/>
                </a:solidFill>
              </a:rPr>
              <a:t>Evaluación de Solvencia de Compañías de Seguros</a:t>
            </a:r>
            <a:br>
              <a:rPr lang="es-CL" dirty="0" smtClean="0">
                <a:solidFill>
                  <a:srgbClr val="002060"/>
                </a:solidFill>
              </a:rPr>
            </a:br>
            <a:r>
              <a:rPr lang="es-CL" dirty="0" smtClean="0">
                <a:solidFill>
                  <a:srgbClr val="002060"/>
                </a:solidFill>
              </a:rPr>
              <a:t>Nivel II</a:t>
            </a:r>
            <a:endParaRPr lang="es-CL" dirty="0">
              <a:solidFill>
                <a:srgbClr val="002060"/>
              </a:solidFill>
            </a:endParaRPr>
          </a:p>
        </p:txBody>
      </p:sp>
      <p:sp>
        <p:nvSpPr>
          <p:cNvPr id="3" name="2 Subtítulo"/>
          <p:cNvSpPr>
            <a:spLocks noGrp="1"/>
          </p:cNvSpPr>
          <p:nvPr>
            <p:ph type="subTitle" idx="1"/>
          </p:nvPr>
        </p:nvSpPr>
        <p:spPr>
          <a:xfrm>
            <a:off x="611560" y="4797152"/>
            <a:ext cx="8064896" cy="697632"/>
          </a:xfrm>
        </p:spPr>
        <p:txBody>
          <a:bodyPr>
            <a:noAutofit/>
          </a:bodyPr>
          <a:lstStyle/>
          <a:p>
            <a:r>
              <a:rPr lang="es-CL" sz="1600" b="1" dirty="0" smtClean="0">
                <a:solidFill>
                  <a:srgbClr val="002060"/>
                </a:solidFill>
              </a:rPr>
              <a:t>SVS</a:t>
            </a:r>
          </a:p>
          <a:p>
            <a:r>
              <a:rPr lang="es-CL" sz="1600" b="1" dirty="0" smtClean="0">
                <a:solidFill>
                  <a:srgbClr val="002060"/>
                </a:solidFill>
              </a:rPr>
              <a:t>Intendencia de Seguros</a:t>
            </a:r>
          </a:p>
          <a:p>
            <a:r>
              <a:rPr lang="es-CL" sz="1600" b="1" dirty="0" smtClean="0">
                <a:solidFill>
                  <a:srgbClr val="002060"/>
                </a:solidFill>
              </a:rPr>
              <a:t>División de Riesgos de Seguros</a:t>
            </a:r>
          </a:p>
          <a:p>
            <a:r>
              <a:rPr lang="es-CL" sz="1600" b="1" dirty="0" smtClean="0">
                <a:solidFill>
                  <a:srgbClr val="002060"/>
                </a:solidFill>
              </a:rPr>
              <a:t>2013</a:t>
            </a:r>
            <a:endParaRPr lang="es-CL" sz="1600" b="1" dirty="0">
              <a:solidFill>
                <a:srgbClr val="002060"/>
              </a:solidFill>
            </a:endParaRPr>
          </a:p>
        </p:txBody>
      </p:sp>
    </p:spTree>
    <p:extLst>
      <p:ext uri="{BB962C8B-B14F-4D97-AF65-F5344CB8AC3E}">
        <p14:creationId xmlns:p14="http://schemas.microsoft.com/office/powerpoint/2010/main" val="41910266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a:noAutofit/>
          </a:bodyPr>
          <a:lstStyle/>
          <a:p>
            <a:pPr algn="ctr"/>
            <a:r>
              <a:rPr lang="es-CL" sz="3200" b="1" spc="-100" dirty="0" smtClean="0">
                <a:solidFill>
                  <a:schemeClr val="tx2"/>
                </a:solidFill>
              </a:rPr>
              <a:t>III. Evaluación </a:t>
            </a:r>
            <a:r>
              <a:rPr lang="es-CL" sz="3200" b="1" spc="-100" dirty="0">
                <a:solidFill>
                  <a:schemeClr val="tx2"/>
                </a:solidFill>
              </a:rPr>
              <a:t>de Solvencia de las Aseguradoras</a:t>
            </a:r>
            <a:r>
              <a:rPr lang="es-CL" sz="3200" dirty="0"/>
              <a:t/>
            </a:r>
            <a:br>
              <a:rPr lang="es-CL" sz="3200" dirty="0"/>
            </a:br>
            <a:endParaRPr lang="es-CL" sz="3200" dirty="0"/>
          </a:p>
        </p:txBody>
      </p:sp>
      <p:sp>
        <p:nvSpPr>
          <p:cNvPr id="3" name="2 Marcador de contenido"/>
          <p:cNvSpPr>
            <a:spLocks noGrp="1"/>
          </p:cNvSpPr>
          <p:nvPr>
            <p:ph idx="1"/>
          </p:nvPr>
        </p:nvSpPr>
        <p:spPr>
          <a:xfrm>
            <a:off x="457200" y="1196752"/>
            <a:ext cx="8229600" cy="5400600"/>
          </a:xfrm>
        </p:spPr>
        <p:txBody>
          <a:bodyPr>
            <a:normAutofit/>
          </a:bodyPr>
          <a:lstStyle/>
          <a:p>
            <a:pPr marL="0" indent="0" algn="just">
              <a:buNone/>
            </a:pPr>
            <a:r>
              <a:rPr lang="es-CL" sz="2400" dirty="0">
                <a:solidFill>
                  <a:srgbClr val="002060"/>
                </a:solidFill>
              </a:rPr>
              <a:t>La evaluación se basa en lo </a:t>
            </a:r>
            <a:r>
              <a:rPr lang="es-CL" sz="2400" dirty="0" smtClean="0">
                <a:solidFill>
                  <a:srgbClr val="002060"/>
                </a:solidFill>
              </a:rPr>
              <a:t>dispuesto </a:t>
            </a:r>
            <a:r>
              <a:rPr lang="es-CL" sz="2400" dirty="0">
                <a:solidFill>
                  <a:srgbClr val="002060"/>
                </a:solidFill>
              </a:rPr>
              <a:t>en la NCG N°325 y contempla </a:t>
            </a:r>
            <a:r>
              <a:rPr lang="es-CL" sz="2400" dirty="0" smtClean="0">
                <a:solidFill>
                  <a:srgbClr val="002060"/>
                </a:solidFill>
              </a:rPr>
              <a:t>los </a:t>
            </a:r>
            <a:r>
              <a:rPr lang="es-CL" sz="2400" dirty="0">
                <a:solidFill>
                  <a:srgbClr val="002060"/>
                </a:solidFill>
              </a:rPr>
              <a:t>siguientes elementos:</a:t>
            </a:r>
          </a:p>
          <a:p>
            <a:pPr algn="just"/>
            <a:endParaRPr lang="es-CL" sz="800" dirty="0" smtClean="0">
              <a:solidFill>
                <a:srgbClr val="002060"/>
              </a:solidFill>
            </a:endParaRPr>
          </a:p>
          <a:p>
            <a:pPr marL="914400" lvl="1" indent="-457200">
              <a:buFont typeface="+mj-lt"/>
              <a:buAutoNum type="arabicPeriod"/>
            </a:pPr>
            <a:r>
              <a:rPr lang="es-ES_tradnl" sz="2400" dirty="0">
                <a:solidFill>
                  <a:srgbClr val="002060"/>
                </a:solidFill>
              </a:rPr>
              <a:t>Evaluación de </a:t>
            </a:r>
            <a:r>
              <a:rPr lang="es-ES_tradnl" sz="2400" dirty="0" smtClean="0">
                <a:solidFill>
                  <a:srgbClr val="002060"/>
                </a:solidFill>
              </a:rPr>
              <a:t>Riesgos </a:t>
            </a:r>
            <a:r>
              <a:rPr lang="es-ES_tradnl" sz="2400" dirty="0">
                <a:solidFill>
                  <a:srgbClr val="002060"/>
                </a:solidFill>
              </a:rPr>
              <a:t>inicial </a:t>
            </a:r>
            <a:endParaRPr lang="es-CL" sz="2400" dirty="0">
              <a:solidFill>
                <a:srgbClr val="002060"/>
              </a:solidFill>
            </a:endParaRPr>
          </a:p>
          <a:p>
            <a:pPr marL="914400" lvl="1" indent="-457200">
              <a:buFont typeface="+mj-lt"/>
              <a:buAutoNum type="arabicPeriod"/>
            </a:pPr>
            <a:r>
              <a:rPr lang="es-ES_tradnl" sz="2400" dirty="0">
                <a:solidFill>
                  <a:srgbClr val="002060"/>
                </a:solidFill>
              </a:rPr>
              <a:t>Matriz de Riesgos </a:t>
            </a:r>
          </a:p>
          <a:p>
            <a:pPr marL="1314450" lvl="2" indent="-457200">
              <a:buFont typeface="+mj-lt"/>
              <a:buAutoNum type="alphaLcParenR"/>
            </a:pPr>
            <a:r>
              <a:rPr lang="es-ES_tradnl" dirty="0">
                <a:solidFill>
                  <a:srgbClr val="002060"/>
                </a:solidFill>
              </a:rPr>
              <a:t>Determinación de Actividades Significativas</a:t>
            </a:r>
          </a:p>
          <a:p>
            <a:pPr marL="1314450" lvl="2" indent="-457200">
              <a:buFont typeface="+mj-lt"/>
              <a:buAutoNum type="alphaLcParenR"/>
            </a:pPr>
            <a:r>
              <a:rPr lang="es-ES_tradnl" dirty="0">
                <a:solidFill>
                  <a:srgbClr val="002060"/>
                </a:solidFill>
              </a:rPr>
              <a:t>Evaluación de Riesgos Inherentes</a:t>
            </a:r>
          </a:p>
          <a:p>
            <a:pPr marL="1314450" lvl="2" indent="-457200">
              <a:buFont typeface="+mj-lt"/>
              <a:buAutoNum type="alphaLcParenR"/>
            </a:pPr>
            <a:r>
              <a:rPr lang="es-ES_tradnl" dirty="0">
                <a:solidFill>
                  <a:srgbClr val="002060"/>
                </a:solidFill>
              </a:rPr>
              <a:t>Evaluación de Gestión de Riesgos</a:t>
            </a:r>
          </a:p>
          <a:p>
            <a:pPr marL="1314450" lvl="2" indent="-457200">
              <a:buFont typeface="+mj-lt"/>
              <a:buAutoNum type="alphaLcParenR"/>
            </a:pPr>
            <a:r>
              <a:rPr lang="es-ES_tradnl" dirty="0">
                <a:solidFill>
                  <a:srgbClr val="002060"/>
                </a:solidFill>
              </a:rPr>
              <a:t>Evaluación de Riesgo Neto Agregado</a:t>
            </a:r>
          </a:p>
          <a:p>
            <a:pPr marL="1314450" lvl="2" indent="-457200">
              <a:buFont typeface="+mj-lt"/>
              <a:buAutoNum type="alphaLcParenR"/>
            </a:pPr>
            <a:r>
              <a:rPr lang="es-ES_tradnl" dirty="0">
                <a:solidFill>
                  <a:srgbClr val="002060"/>
                </a:solidFill>
              </a:rPr>
              <a:t>Evaluación Cualitativa del Patrimonio</a:t>
            </a:r>
          </a:p>
          <a:p>
            <a:pPr marL="1314450" lvl="2" indent="-457200">
              <a:buFont typeface="+mj-lt"/>
              <a:buAutoNum type="alphaLcParenR"/>
            </a:pPr>
            <a:r>
              <a:rPr lang="es-ES_tradnl" dirty="0">
                <a:solidFill>
                  <a:srgbClr val="002060"/>
                </a:solidFill>
              </a:rPr>
              <a:t>Riesgo Neto Final</a:t>
            </a:r>
            <a:endParaRPr lang="es-CL" dirty="0">
              <a:solidFill>
                <a:srgbClr val="002060"/>
              </a:solidFill>
            </a:endParaRPr>
          </a:p>
          <a:p>
            <a:pPr marL="914400" lvl="1" indent="-457200">
              <a:buFont typeface="+mj-lt"/>
              <a:buAutoNum type="arabicPeriod"/>
            </a:pPr>
            <a:r>
              <a:rPr lang="es-ES_tradnl" sz="2400" dirty="0">
                <a:solidFill>
                  <a:srgbClr val="002060"/>
                </a:solidFill>
              </a:rPr>
              <a:t>Evaluación de Solvencia</a:t>
            </a:r>
            <a:endParaRPr lang="es-CL" sz="2400" dirty="0">
              <a:solidFill>
                <a:srgbClr val="002060"/>
              </a:solidFill>
            </a:endParaRPr>
          </a:p>
          <a:p>
            <a:pPr marL="914400" lvl="1" indent="-457200">
              <a:buFont typeface="+mj-lt"/>
              <a:buAutoNum type="arabicPeriod"/>
            </a:pPr>
            <a:r>
              <a:rPr lang="es-CL" sz="2400" dirty="0">
                <a:solidFill>
                  <a:srgbClr val="002060"/>
                </a:solidFill>
              </a:rPr>
              <a:t>Acciones de Supervisión</a:t>
            </a:r>
            <a:r>
              <a:rPr lang="es-ES_tradnl" sz="2400" dirty="0">
                <a:solidFill>
                  <a:srgbClr val="002060"/>
                </a:solidFill>
              </a:rPr>
              <a:t> </a:t>
            </a:r>
            <a:r>
              <a:rPr lang="es-ES_tradnl" sz="2400" dirty="0" smtClean="0">
                <a:solidFill>
                  <a:srgbClr val="002060"/>
                </a:solidFill>
              </a:rPr>
              <a:t>y Seguimiento</a:t>
            </a:r>
            <a:r>
              <a:rPr lang="es-CL" sz="2400" dirty="0">
                <a:solidFill>
                  <a:srgbClr val="002060"/>
                </a:solidFill>
              </a:rPr>
              <a:t> </a:t>
            </a:r>
          </a:p>
          <a:p>
            <a:pPr marL="411480" lvl="1" indent="0">
              <a:buNone/>
            </a:pPr>
            <a:endParaRPr lang="es-CL" dirty="0"/>
          </a:p>
        </p:txBody>
      </p:sp>
      <p:sp>
        <p:nvSpPr>
          <p:cNvPr id="4" name="3 Marcador de número de diapositiva"/>
          <p:cNvSpPr>
            <a:spLocks noGrp="1"/>
          </p:cNvSpPr>
          <p:nvPr>
            <p:ph type="sldNum" sz="quarter" idx="12"/>
          </p:nvPr>
        </p:nvSpPr>
        <p:spPr/>
        <p:txBody>
          <a:bodyPr/>
          <a:lstStyle/>
          <a:p>
            <a:fld id="{F7F384E3-EC3D-4EF8-ADC1-38228C1D79E1}" type="slidenum">
              <a:rPr lang="es-CL" smtClean="0"/>
              <a:t>10</a:t>
            </a:fld>
            <a:endParaRPr lang="es-CL" dirty="0"/>
          </a:p>
        </p:txBody>
      </p:sp>
    </p:spTree>
    <p:extLst>
      <p:ext uri="{BB962C8B-B14F-4D97-AF65-F5344CB8AC3E}">
        <p14:creationId xmlns:p14="http://schemas.microsoft.com/office/powerpoint/2010/main" val="12209316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4556" y="1611527"/>
            <a:ext cx="8229600" cy="4929411"/>
          </a:xfrm>
        </p:spPr>
        <p:txBody>
          <a:bodyPr/>
          <a:lstStyle/>
          <a:p>
            <a:pPr marL="0" indent="0">
              <a:buNone/>
            </a:pPr>
            <a:r>
              <a:rPr lang="es-CL" b="1" dirty="0">
                <a:solidFill>
                  <a:srgbClr val="0070C0"/>
                </a:solidFill>
              </a:rPr>
              <a:t>1. </a:t>
            </a:r>
            <a:r>
              <a:rPr lang="es-CL" b="1" dirty="0" smtClean="0">
                <a:solidFill>
                  <a:srgbClr val="0070C0"/>
                </a:solidFill>
              </a:rPr>
              <a:t>Evaluación </a:t>
            </a:r>
            <a:r>
              <a:rPr lang="es-ES_tradnl" b="1" dirty="0">
                <a:solidFill>
                  <a:srgbClr val="0070C0"/>
                </a:solidFill>
              </a:rPr>
              <a:t>de riesgos inicial</a:t>
            </a:r>
            <a:endParaRPr lang="es-CL" b="1" dirty="0">
              <a:solidFill>
                <a:srgbClr val="0070C0"/>
              </a:solidFill>
            </a:endParaRPr>
          </a:p>
          <a:p>
            <a:pPr algn="just"/>
            <a:r>
              <a:rPr lang="es-CL" sz="2600" dirty="0" smtClean="0">
                <a:solidFill>
                  <a:srgbClr val="002060"/>
                </a:solidFill>
              </a:rPr>
              <a:t>La </a:t>
            </a:r>
            <a:r>
              <a:rPr lang="es-CL" sz="2600" dirty="0">
                <a:solidFill>
                  <a:srgbClr val="002060"/>
                </a:solidFill>
              </a:rPr>
              <a:t>evaluación de riesgos inicial se realiza mediante:</a:t>
            </a:r>
          </a:p>
          <a:p>
            <a:pPr lvl="2" algn="just">
              <a:buFont typeface="Calibri" panose="020F0502020204030204" pitchFamily="34" charset="0"/>
              <a:buChar char="₋"/>
            </a:pPr>
            <a:r>
              <a:rPr lang="es-CL" sz="2200" dirty="0" smtClean="0">
                <a:solidFill>
                  <a:srgbClr val="002060"/>
                </a:solidFill>
              </a:rPr>
              <a:t>Recopilación de antecedentes de la compañía y sus negocios</a:t>
            </a:r>
          </a:p>
          <a:p>
            <a:pPr lvl="2" algn="just">
              <a:buFont typeface="Calibri" panose="020F0502020204030204" pitchFamily="34" charset="0"/>
              <a:buChar char="₋"/>
            </a:pPr>
            <a:r>
              <a:rPr lang="es-CL" sz="2200" dirty="0" smtClean="0">
                <a:solidFill>
                  <a:srgbClr val="002060"/>
                </a:solidFill>
              </a:rPr>
              <a:t>Análisis de información financiera y técnica de la Compañía.</a:t>
            </a:r>
          </a:p>
          <a:p>
            <a:pPr lvl="2" algn="just">
              <a:buFont typeface="Calibri" panose="020F0502020204030204" pitchFamily="34" charset="0"/>
              <a:buChar char="₋"/>
            </a:pPr>
            <a:r>
              <a:rPr lang="es-CL" sz="2400" dirty="0" smtClean="0">
                <a:solidFill>
                  <a:srgbClr val="002060"/>
                </a:solidFill>
              </a:rPr>
              <a:t>SIAT (Sistema de Indicadores de Alerta Temprana)</a:t>
            </a:r>
          </a:p>
          <a:p>
            <a:pPr lvl="2" algn="just">
              <a:buFont typeface="Calibri" panose="020F0502020204030204" pitchFamily="34" charset="0"/>
              <a:buChar char="₋"/>
            </a:pPr>
            <a:r>
              <a:rPr lang="es-CL" sz="2400" dirty="0" smtClean="0">
                <a:solidFill>
                  <a:srgbClr val="002060"/>
                </a:solidFill>
              </a:rPr>
              <a:t>Otras herramientas de análisis</a:t>
            </a:r>
          </a:p>
          <a:p>
            <a:pPr lvl="1" algn="just"/>
            <a:endParaRPr lang="es-CL" sz="900" dirty="0">
              <a:solidFill>
                <a:srgbClr val="002060"/>
              </a:solidFill>
            </a:endParaRPr>
          </a:p>
          <a:p>
            <a:pPr algn="just"/>
            <a:r>
              <a:rPr lang="es-CL" sz="2600" dirty="0" smtClean="0">
                <a:solidFill>
                  <a:srgbClr val="002060"/>
                </a:solidFill>
              </a:rPr>
              <a:t>Con el análisis anterior, se logrará conocer de mejor modo la compañía y planificar la aplicación de la Matriz de Riesgos.</a:t>
            </a:r>
            <a:endParaRPr lang="es-CL" sz="2600" dirty="0">
              <a:solidFill>
                <a:srgbClr val="002060"/>
              </a:solidFill>
            </a:endParaRPr>
          </a:p>
          <a:p>
            <a:pPr marL="411480" lvl="1" indent="0">
              <a:buNone/>
            </a:pPr>
            <a:endParaRPr lang="es-CL" dirty="0"/>
          </a:p>
        </p:txBody>
      </p:sp>
      <p:sp>
        <p:nvSpPr>
          <p:cNvPr id="4" name="1 Título"/>
          <p:cNvSpPr txBox="1">
            <a:spLocks/>
          </p:cNvSpPr>
          <p:nvPr/>
        </p:nvSpPr>
        <p:spPr>
          <a:xfrm>
            <a:off x="179512" y="468527"/>
            <a:ext cx="8659688" cy="1143000"/>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spcBef>
                <a:spcPct val="20000"/>
              </a:spcBef>
            </a:pPr>
            <a:r>
              <a:rPr lang="es-CL" sz="4000" b="1" spc="-100" dirty="0" smtClean="0">
                <a:solidFill>
                  <a:srgbClr val="002060"/>
                </a:solidFill>
              </a:rPr>
              <a:t>III. Evaluación de Solvencia de las Aseguradoras</a:t>
            </a:r>
            <a:r>
              <a:rPr lang="es-CL" sz="3200" b="1" dirty="0" smtClean="0">
                <a:solidFill>
                  <a:srgbClr val="002060"/>
                </a:solidFill>
              </a:rPr>
              <a:t/>
            </a:r>
            <a:br>
              <a:rPr lang="es-CL" sz="3200" b="1" dirty="0" smtClean="0">
                <a:solidFill>
                  <a:srgbClr val="002060"/>
                </a:solidFill>
              </a:rPr>
            </a:br>
            <a:endParaRPr lang="es-CL" sz="3500" b="1" dirty="0">
              <a:solidFill>
                <a:srgbClr val="002060"/>
              </a:solidFill>
              <a:latin typeface="+mn-lt"/>
              <a:ea typeface="+mn-ea"/>
              <a:cs typeface="+mn-cs"/>
            </a:endParaRPr>
          </a:p>
        </p:txBody>
      </p:sp>
      <p:sp>
        <p:nvSpPr>
          <p:cNvPr id="5" name="4 Marcador de número de diapositiva"/>
          <p:cNvSpPr>
            <a:spLocks noGrp="1"/>
          </p:cNvSpPr>
          <p:nvPr>
            <p:ph type="sldNum" sz="quarter" idx="12"/>
          </p:nvPr>
        </p:nvSpPr>
        <p:spPr/>
        <p:txBody>
          <a:bodyPr/>
          <a:lstStyle/>
          <a:p>
            <a:fld id="{F7F384E3-EC3D-4EF8-ADC1-38228C1D79E1}" type="slidenum">
              <a:rPr lang="es-CL" smtClean="0"/>
              <a:t>11</a:t>
            </a:fld>
            <a:endParaRPr lang="es-CL"/>
          </a:p>
        </p:txBody>
      </p:sp>
    </p:spTree>
    <p:extLst>
      <p:ext uri="{BB962C8B-B14F-4D97-AF65-F5344CB8AC3E}">
        <p14:creationId xmlns:p14="http://schemas.microsoft.com/office/powerpoint/2010/main" val="40497824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67544" y="286468"/>
            <a:ext cx="7620000" cy="694260"/>
          </a:xfrm>
        </p:spPr>
        <p:txBody>
          <a:bodyPr/>
          <a:lstStyle/>
          <a:p>
            <a:pPr algn="ctr"/>
            <a:r>
              <a:rPr lang="es-ES_tradnl" sz="3200" b="1" dirty="0" smtClean="0">
                <a:solidFill>
                  <a:srgbClr val="0070C0"/>
                </a:solidFill>
                <a:latin typeface="+mn-lt"/>
                <a:ea typeface="+mn-ea"/>
                <a:cs typeface="+mn-cs"/>
              </a:rPr>
              <a:t>2. Matriz </a:t>
            </a:r>
            <a:r>
              <a:rPr lang="es-ES_tradnl" sz="3200" b="1" dirty="0">
                <a:solidFill>
                  <a:srgbClr val="0070C0"/>
                </a:solidFill>
                <a:latin typeface="+mn-lt"/>
                <a:ea typeface="+mn-ea"/>
                <a:cs typeface="+mn-cs"/>
              </a:rPr>
              <a:t>de </a:t>
            </a:r>
            <a:r>
              <a:rPr lang="es-ES_tradnl" sz="3200" b="1" dirty="0" smtClean="0">
                <a:solidFill>
                  <a:srgbClr val="0070C0"/>
                </a:solidFill>
                <a:latin typeface="+mn-lt"/>
                <a:ea typeface="+mn-ea"/>
                <a:cs typeface="+mn-cs"/>
              </a:rPr>
              <a:t>Riesgos</a:t>
            </a:r>
            <a:endParaRPr lang="es-CL" sz="3200" dirty="0">
              <a:solidFill>
                <a:srgbClr val="0070C0"/>
              </a:solidFill>
            </a:endParaRPr>
          </a:p>
        </p:txBody>
      </p:sp>
      <p:sp>
        <p:nvSpPr>
          <p:cNvPr id="3" name="2 Marcador de contenido"/>
          <p:cNvSpPr>
            <a:spLocks noGrp="1"/>
          </p:cNvSpPr>
          <p:nvPr>
            <p:ph idx="1"/>
          </p:nvPr>
        </p:nvSpPr>
        <p:spPr>
          <a:xfrm>
            <a:off x="737694" y="1124744"/>
            <a:ext cx="5490490" cy="360040"/>
          </a:xfr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marL="11430" indent="0" algn="ctr">
              <a:buClr>
                <a:schemeClr val="accent2"/>
              </a:buClr>
              <a:buNone/>
            </a:pPr>
            <a:r>
              <a:rPr lang="es-CL" sz="2200" b="1" dirty="0" smtClean="0">
                <a:solidFill>
                  <a:schemeClr val="accent1"/>
                </a:solidFill>
              </a:rPr>
              <a:t>Determinación </a:t>
            </a:r>
            <a:r>
              <a:rPr lang="es-CL" sz="2200" b="1" dirty="0">
                <a:solidFill>
                  <a:schemeClr val="accent1"/>
                </a:solidFill>
              </a:rPr>
              <a:t>de Actividades </a:t>
            </a:r>
            <a:r>
              <a:rPr lang="es-CL" sz="2200" b="1" dirty="0" smtClean="0">
                <a:solidFill>
                  <a:schemeClr val="accent1"/>
                </a:solidFill>
              </a:rPr>
              <a:t>Significativas</a:t>
            </a:r>
            <a:endParaRPr lang="es-CL" sz="2200" b="1" dirty="0">
              <a:solidFill>
                <a:schemeClr val="accent1"/>
              </a:solidFill>
            </a:endParaRPr>
          </a:p>
        </p:txBody>
      </p:sp>
      <p:sp>
        <p:nvSpPr>
          <p:cNvPr id="9" name="8 Elipse"/>
          <p:cNvSpPr/>
          <p:nvPr/>
        </p:nvSpPr>
        <p:spPr>
          <a:xfrm>
            <a:off x="2483768" y="1701961"/>
            <a:ext cx="2024608" cy="7909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600" b="1" dirty="0" smtClean="0">
                <a:solidFill>
                  <a:schemeClr val="bg1">
                    <a:lumMod val="95000"/>
                  </a:schemeClr>
                </a:solidFill>
              </a:rPr>
              <a:t>Riesgos Inherentes</a:t>
            </a:r>
            <a:endParaRPr lang="es-CL" sz="1600" b="1" dirty="0">
              <a:solidFill>
                <a:schemeClr val="bg1">
                  <a:lumMod val="95000"/>
                </a:schemeClr>
              </a:solidFill>
            </a:endParaRPr>
          </a:p>
        </p:txBody>
      </p:sp>
      <p:sp>
        <p:nvSpPr>
          <p:cNvPr id="11" name="2 Marcador de contenido"/>
          <p:cNvSpPr txBox="1">
            <a:spLocks/>
          </p:cNvSpPr>
          <p:nvPr/>
        </p:nvSpPr>
        <p:spPr>
          <a:xfrm>
            <a:off x="753810" y="2708920"/>
            <a:ext cx="5437333" cy="360040"/>
          </a:xfrm>
          <a:prstGeom prst="rect">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Font typeface="Arial" pitchFamily="34" charset="0"/>
              <a:buNone/>
            </a:pPr>
            <a:r>
              <a:rPr lang="es-CL" b="1" dirty="0" smtClean="0">
                <a:solidFill>
                  <a:schemeClr val="accent1"/>
                </a:solidFill>
              </a:rPr>
              <a:t>Mitigados por la Gestión de Riesgos</a:t>
            </a:r>
            <a:endParaRPr lang="es-CL" b="1" dirty="0">
              <a:solidFill>
                <a:schemeClr val="accent1"/>
              </a:solidFill>
            </a:endParaRPr>
          </a:p>
        </p:txBody>
      </p:sp>
      <p:sp>
        <p:nvSpPr>
          <p:cNvPr id="19" name="18 Rectángulo redondeado"/>
          <p:cNvSpPr/>
          <p:nvPr/>
        </p:nvSpPr>
        <p:spPr>
          <a:xfrm>
            <a:off x="2225819" y="5208316"/>
            <a:ext cx="2664296" cy="70904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L" sz="1600" b="1" dirty="0" smtClean="0">
                <a:solidFill>
                  <a:srgbClr val="002060"/>
                </a:solidFill>
              </a:rPr>
              <a:t>Evaluación Cualitativa del Patrimonio</a:t>
            </a:r>
            <a:endParaRPr lang="es-CL" sz="1600" b="1" dirty="0">
              <a:solidFill>
                <a:srgbClr val="002060"/>
              </a:solidFill>
            </a:endParaRPr>
          </a:p>
        </p:txBody>
      </p:sp>
      <p:sp>
        <p:nvSpPr>
          <p:cNvPr id="20" name="2 Marcador de contenido"/>
          <p:cNvSpPr txBox="1">
            <a:spLocks/>
          </p:cNvSpPr>
          <p:nvPr/>
        </p:nvSpPr>
        <p:spPr>
          <a:xfrm>
            <a:off x="2286783" y="6237312"/>
            <a:ext cx="2592288" cy="360040"/>
          </a:xfrm>
          <a:prstGeom prst="rect">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fontScale="92500"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411480" lvl="1" indent="0">
              <a:buFont typeface="Arial" pitchFamily="34" charset="0"/>
              <a:buNone/>
            </a:pPr>
            <a:r>
              <a:rPr lang="es-CL" b="1" dirty="0" smtClean="0">
                <a:solidFill>
                  <a:schemeClr val="tx2">
                    <a:lumMod val="50000"/>
                  </a:schemeClr>
                </a:solidFill>
              </a:rPr>
              <a:t>Riesgo Neto Final</a:t>
            </a:r>
            <a:endParaRPr lang="es-CL" b="1" dirty="0">
              <a:solidFill>
                <a:schemeClr val="tx2">
                  <a:lumMod val="50000"/>
                </a:schemeClr>
              </a:solidFill>
            </a:endParaRPr>
          </a:p>
        </p:txBody>
      </p:sp>
      <p:sp>
        <p:nvSpPr>
          <p:cNvPr id="13" name="2 Marcador de contenido"/>
          <p:cNvSpPr txBox="1">
            <a:spLocks/>
          </p:cNvSpPr>
          <p:nvPr/>
        </p:nvSpPr>
        <p:spPr>
          <a:xfrm>
            <a:off x="1664573" y="4509120"/>
            <a:ext cx="3744416" cy="360040"/>
          </a:xfrm>
          <a:prstGeom prst="rect">
            <a:avLst/>
          </a:prstGeom>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ormAutofit fontScale="92500"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411480" lvl="1" indent="0" algn="ctr">
              <a:buFont typeface="Arial" pitchFamily="34" charset="0"/>
              <a:buNone/>
            </a:pPr>
            <a:r>
              <a:rPr lang="es-CL" b="1" dirty="0" smtClean="0">
                <a:solidFill>
                  <a:schemeClr val="accent5">
                    <a:lumMod val="20000"/>
                    <a:lumOff val="80000"/>
                  </a:schemeClr>
                </a:solidFill>
              </a:rPr>
              <a:t>Riesgo Neto Agregado</a:t>
            </a:r>
            <a:endParaRPr lang="es-CL" b="1" dirty="0">
              <a:solidFill>
                <a:schemeClr val="accent5">
                  <a:lumMod val="20000"/>
                  <a:lumOff val="80000"/>
                </a:schemeClr>
              </a:solidFill>
            </a:endParaRPr>
          </a:p>
        </p:txBody>
      </p:sp>
      <p:sp>
        <p:nvSpPr>
          <p:cNvPr id="22" name="21 Elipse"/>
          <p:cNvSpPr/>
          <p:nvPr/>
        </p:nvSpPr>
        <p:spPr>
          <a:xfrm>
            <a:off x="2111833" y="3427706"/>
            <a:ext cx="2755343" cy="74436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500" b="1" dirty="0" smtClean="0">
                <a:solidFill>
                  <a:srgbClr val="002060"/>
                </a:solidFill>
              </a:rPr>
              <a:t>Gobierno Corporativo y Sistema de Gestión de Riesgos</a:t>
            </a:r>
            <a:endParaRPr lang="es-CL" sz="1500" b="1" dirty="0">
              <a:solidFill>
                <a:srgbClr val="002060"/>
              </a:solidFill>
            </a:endParaRPr>
          </a:p>
        </p:txBody>
      </p:sp>
      <p:sp>
        <p:nvSpPr>
          <p:cNvPr id="10" name="9 CuadroTexto"/>
          <p:cNvSpPr txBox="1"/>
          <p:nvPr/>
        </p:nvSpPr>
        <p:spPr>
          <a:xfrm>
            <a:off x="7092280" y="1199328"/>
            <a:ext cx="1728192" cy="3231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L" sz="1500" dirty="0" smtClean="0">
                <a:solidFill>
                  <a:srgbClr val="002060"/>
                </a:solidFill>
              </a:rPr>
              <a:t>Materialidad</a:t>
            </a:r>
            <a:endParaRPr lang="es-CL" sz="1500" dirty="0">
              <a:solidFill>
                <a:srgbClr val="002060"/>
              </a:solidFill>
            </a:endParaRPr>
          </a:p>
        </p:txBody>
      </p:sp>
      <p:sp>
        <p:nvSpPr>
          <p:cNvPr id="25" name="24 CuadroTexto"/>
          <p:cNvSpPr txBox="1"/>
          <p:nvPr/>
        </p:nvSpPr>
        <p:spPr>
          <a:xfrm>
            <a:off x="7092280" y="2750148"/>
            <a:ext cx="1728192" cy="193899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L" sz="1500" b="1" dirty="0" smtClean="0">
                <a:solidFill>
                  <a:srgbClr val="002060"/>
                </a:solidFill>
              </a:rPr>
              <a:t>Grupo de Control</a:t>
            </a:r>
          </a:p>
          <a:p>
            <a:pPr algn="ctr"/>
            <a:r>
              <a:rPr lang="es-CL" sz="1500" dirty="0" smtClean="0">
                <a:solidFill>
                  <a:srgbClr val="002060"/>
                </a:solidFill>
              </a:rPr>
              <a:t>aprueba:</a:t>
            </a:r>
          </a:p>
          <a:p>
            <a:pPr marL="285750" indent="-285750" algn="ctr">
              <a:buFontTx/>
              <a:buChar char="-"/>
            </a:pPr>
            <a:r>
              <a:rPr lang="es-CL" sz="1500" dirty="0" smtClean="0">
                <a:solidFill>
                  <a:srgbClr val="002060"/>
                </a:solidFill>
              </a:rPr>
              <a:t>Alcance de la evaluación de la Matriz</a:t>
            </a:r>
          </a:p>
          <a:p>
            <a:pPr marL="285750" indent="-285750" algn="ctr">
              <a:buFontTx/>
              <a:buChar char="-"/>
            </a:pPr>
            <a:r>
              <a:rPr lang="es-CL" sz="1500" dirty="0" smtClean="0">
                <a:solidFill>
                  <a:srgbClr val="002060"/>
                </a:solidFill>
              </a:rPr>
              <a:t>Actividades Significativas</a:t>
            </a:r>
          </a:p>
          <a:p>
            <a:pPr marL="285750" indent="-285750" algn="ctr">
              <a:buFontTx/>
              <a:buChar char="-"/>
            </a:pPr>
            <a:r>
              <a:rPr lang="es-CL" sz="1500" dirty="0">
                <a:solidFill>
                  <a:srgbClr val="002060"/>
                </a:solidFill>
              </a:rPr>
              <a:t>M</a:t>
            </a:r>
            <a:r>
              <a:rPr lang="es-CL" sz="1500" dirty="0" smtClean="0">
                <a:solidFill>
                  <a:srgbClr val="002060"/>
                </a:solidFill>
              </a:rPr>
              <a:t>aterialidad</a:t>
            </a:r>
            <a:endParaRPr lang="es-CL" sz="1500" dirty="0">
              <a:solidFill>
                <a:srgbClr val="002060"/>
              </a:solidFill>
            </a:endParaRPr>
          </a:p>
        </p:txBody>
      </p:sp>
      <p:sp>
        <p:nvSpPr>
          <p:cNvPr id="17" name="16 Cerrar llave"/>
          <p:cNvSpPr/>
          <p:nvPr/>
        </p:nvSpPr>
        <p:spPr>
          <a:xfrm>
            <a:off x="6300192" y="1360910"/>
            <a:ext cx="648072" cy="509242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L"/>
          </a:p>
        </p:txBody>
      </p:sp>
      <p:cxnSp>
        <p:nvCxnSpPr>
          <p:cNvPr id="26" name="25 Conector recto de flecha"/>
          <p:cNvCxnSpPr/>
          <p:nvPr/>
        </p:nvCxnSpPr>
        <p:spPr>
          <a:xfrm>
            <a:off x="3503806" y="1521365"/>
            <a:ext cx="0" cy="1805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26 Conector recto de flecha"/>
          <p:cNvCxnSpPr/>
          <p:nvPr/>
        </p:nvCxnSpPr>
        <p:spPr>
          <a:xfrm>
            <a:off x="3491880" y="2492896"/>
            <a:ext cx="0" cy="1805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29 Conector recto de flecha"/>
          <p:cNvCxnSpPr/>
          <p:nvPr/>
        </p:nvCxnSpPr>
        <p:spPr>
          <a:xfrm>
            <a:off x="3518108" y="4869160"/>
            <a:ext cx="0" cy="3370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41 Conector recto de flecha"/>
          <p:cNvCxnSpPr/>
          <p:nvPr/>
        </p:nvCxnSpPr>
        <p:spPr>
          <a:xfrm>
            <a:off x="3507406" y="3068960"/>
            <a:ext cx="0" cy="2893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48 Conector recto de flecha"/>
          <p:cNvCxnSpPr/>
          <p:nvPr/>
        </p:nvCxnSpPr>
        <p:spPr>
          <a:xfrm>
            <a:off x="3504994" y="4172066"/>
            <a:ext cx="0" cy="2893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50 Conector recto de flecha"/>
          <p:cNvCxnSpPr/>
          <p:nvPr/>
        </p:nvCxnSpPr>
        <p:spPr>
          <a:xfrm>
            <a:off x="3536781" y="5917361"/>
            <a:ext cx="0" cy="3421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47 Conector recto de flecha"/>
          <p:cNvCxnSpPr/>
          <p:nvPr/>
        </p:nvCxnSpPr>
        <p:spPr>
          <a:xfrm>
            <a:off x="6697057" y="1365059"/>
            <a:ext cx="28803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3 Marcador de número de diapositiva"/>
          <p:cNvSpPr>
            <a:spLocks noGrp="1"/>
          </p:cNvSpPr>
          <p:nvPr>
            <p:ph type="sldNum" sz="quarter" idx="12"/>
          </p:nvPr>
        </p:nvSpPr>
        <p:spPr/>
        <p:txBody>
          <a:bodyPr/>
          <a:lstStyle/>
          <a:p>
            <a:fld id="{F7F384E3-EC3D-4EF8-ADC1-38228C1D79E1}" type="slidenum">
              <a:rPr lang="es-CL" smtClean="0"/>
              <a:t>12</a:t>
            </a:fld>
            <a:endParaRPr lang="es-CL"/>
          </a:p>
        </p:txBody>
      </p:sp>
    </p:spTree>
    <p:extLst>
      <p:ext uri="{BB962C8B-B14F-4D97-AF65-F5344CB8AC3E}">
        <p14:creationId xmlns:p14="http://schemas.microsoft.com/office/powerpoint/2010/main" val="1464462868"/>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wipe(left)">
                                      <p:cBhvr>
                                        <p:cTn id="21" dur="500"/>
                                        <p:tgtEl>
                                          <p:spTgt spid="48"/>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up)">
                                      <p:cBhvr>
                                        <p:cTn id="37" dur="500"/>
                                        <p:tgtEl>
                                          <p:spTgt spid="27"/>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up)">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up)">
                                      <p:cBhvr>
                                        <p:cTn id="45" dur="500"/>
                                        <p:tgtEl>
                                          <p:spTgt spid="42"/>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up)">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wipe(up)">
                                      <p:cBhvr>
                                        <p:cTn id="53" dur="500"/>
                                        <p:tgtEl>
                                          <p:spTgt spid="49"/>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up)">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up)">
                                      <p:cBhvr>
                                        <p:cTn id="61" dur="500"/>
                                        <p:tgtEl>
                                          <p:spTgt spid="30"/>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up)">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up)">
                                      <p:cBhvr>
                                        <p:cTn id="69" dur="500"/>
                                        <p:tgtEl>
                                          <p:spTgt spid="51"/>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up)">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500" fill="hold"/>
                                        <p:tgtEl>
                                          <p:spTgt spid="17"/>
                                        </p:tgtEl>
                                        <p:attrNameLst>
                                          <p:attrName>ppt_w</p:attrName>
                                        </p:attrNameLst>
                                      </p:cBhvr>
                                      <p:tavLst>
                                        <p:tav tm="0">
                                          <p:val>
                                            <p:fltVal val="0"/>
                                          </p:val>
                                        </p:tav>
                                        <p:tav tm="100000">
                                          <p:val>
                                            <p:strVal val="#ppt_w"/>
                                          </p:val>
                                        </p:tav>
                                      </p:tavLst>
                                    </p:anim>
                                    <p:anim calcmode="lin" valueType="num">
                                      <p:cBhvr>
                                        <p:cTn id="78" dur="500" fill="hold"/>
                                        <p:tgtEl>
                                          <p:spTgt spid="17"/>
                                        </p:tgtEl>
                                        <p:attrNameLst>
                                          <p:attrName>ppt_h</p:attrName>
                                        </p:attrNameLst>
                                      </p:cBhvr>
                                      <p:tavLst>
                                        <p:tav tm="0">
                                          <p:val>
                                            <p:fltVal val="0"/>
                                          </p:val>
                                        </p:tav>
                                        <p:tav tm="100000">
                                          <p:val>
                                            <p:strVal val="#ppt_h"/>
                                          </p:val>
                                        </p:tav>
                                      </p:tavLst>
                                    </p:anim>
                                    <p:animEffect transition="in" filter="fade">
                                      <p:cBhvr>
                                        <p:cTn id="79" dur="500"/>
                                        <p:tgtEl>
                                          <p:spTgt spid="17"/>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9" grpId="0" animBg="1"/>
      <p:bldP spid="11" grpId="0" animBg="1"/>
      <p:bldP spid="19" grpId="0" animBg="1"/>
      <p:bldP spid="20" grpId="0" animBg="1"/>
      <p:bldP spid="13" grpId="0" animBg="1"/>
      <p:bldP spid="22" grpId="0" animBg="1"/>
      <p:bldP spid="10" grpId="0" animBg="1"/>
      <p:bldP spid="25"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706090"/>
          </a:xfrm>
        </p:spPr>
        <p:txBody>
          <a:bodyPr>
            <a:normAutofit fontScale="90000"/>
          </a:bodyPr>
          <a:lstStyle/>
          <a:p>
            <a:r>
              <a:rPr lang="es-CL" sz="3700" b="1" spc="-100" dirty="0">
                <a:solidFill>
                  <a:srgbClr val="002060"/>
                </a:solidFill>
              </a:rPr>
              <a:t>2. Matriz de Riesgos</a:t>
            </a:r>
            <a:br>
              <a:rPr lang="es-CL" sz="3700" b="1" spc="-100" dirty="0">
                <a:solidFill>
                  <a:srgbClr val="002060"/>
                </a:solidFill>
              </a:rPr>
            </a:br>
            <a:endParaRPr lang="es-CL" sz="3700" b="1" spc="-100" dirty="0">
              <a:solidFill>
                <a:srgbClr val="002060"/>
              </a:solidFill>
            </a:endParaRPr>
          </a:p>
        </p:txBody>
      </p:sp>
      <p:sp>
        <p:nvSpPr>
          <p:cNvPr id="3" name="2 Marcador de contenido"/>
          <p:cNvSpPr>
            <a:spLocks noGrp="1"/>
          </p:cNvSpPr>
          <p:nvPr>
            <p:ph idx="1"/>
          </p:nvPr>
        </p:nvSpPr>
        <p:spPr/>
        <p:txBody>
          <a:bodyPr>
            <a:normAutofit/>
          </a:bodyPr>
          <a:lstStyle/>
          <a:p>
            <a:pPr algn="just"/>
            <a:r>
              <a:rPr lang="es-ES_tradnl" sz="2800" dirty="0" smtClean="0">
                <a:solidFill>
                  <a:srgbClr val="002060"/>
                </a:solidFill>
              </a:rPr>
              <a:t>La metodología separa la compañía en actividades significativas, porque éstas </a:t>
            </a:r>
            <a:r>
              <a:rPr lang="es-ES_tradnl" sz="2800" dirty="0">
                <a:solidFill>
                  <a:srgbClr val="002060"/>
                </a:solidFill>
              </a:rPr>
              <a:t>tienen riesgos </a:t>
            </a:r>
            <a:r>
              <a:rPr lang="es-ES_tradnl" sz="2800" dirty="0" smtClean="0">
                <a:solidFill>
                  <a:srgbClr val="002060"/>
                </a:solidFill>
              </a:rPr>
              <a:t>diferentes y porque de ese modo se </a:t>
            </a:r>
            <a:r>
              <a:rPr lang="es-ES_tradnl" sz="2800" dirty="0">
                <a:solidFill>
                  <a:srgbClr val="002060"/>
                </a:solidFill>
              </a:rPr>
              <a:t>facilita el </a:t>
            </a:r>
            <a:r>
              <a:rPr lang="es-ES_tradnl" sz="2800" dirty="0" smtClean="0">
                <a:solidFill>
                  <a:srgbClr val="002060"/>
                </a:solidFill>
              </a:rPr>
              <a:t>análisis.</a:t>
            </a:r>
          </a:p>
          <a:p>
            <a:pPr marL="114300" indent="0" algn="just">
              <a:buNone/>
            </a:pPr>
            <a:endParaRPr lang="es-ES_tradnl" sz="2800" dirty="0">
              <a:solidFill>
                <a:srgbClr val="002060"/>
              </a:solidFill>
            </a:endParaRPr>
          </a:p>
          <a:p>
            <a:pPr algn="just"/>
            <a:r>
              <a:rPr lang="es-ES_tradnl" sz="2800" dirty="0" smtClean="0">
                <a:solidFill>
                  <a:srgbClr val="002060"/>
                </a:solidFill>
              </a:rPr>
              <a:t>Se analizarán los riesgos de todas las actividades significativas que la compañía realiza, a fin de obtener una evaluación de la empresa como un todo.</a:t>
            </a:r>
          </a:p>
          <a:p>
            <a:pPr marL="0" indent="0" algn="just">
              <a:buNone/>
            </a:pPr>
            <a:endParaRPr lang="es-ES_tradnl" dirty="0"/>
          </a:p>
        </p:txBody>
      </p:sp>
      <p:sp>
        <p:nvSpPr>
          <p:cNvPr id="4" name="3 Marcador de número de diapositiva"/>
          <p:cNvSpPr>
            <a:spLocks noGrp="1"/>
          </p:cNvSpPr>
          <p:nvPr>
            <p:ph type="sldNum" sz="quarter" idx="12"/>
          </p:nvPr>
        </p:nvSpPr>
        <p:spPr/>
        <p:txBody>
          <a:bodyPr/>
          <a:lstStyle/>
          <a:p>
            <a:fld id="{F7F384E3-EC3D-4EF8-ADC1-38228C1D79E1}" type="slidenum">
              <a:rPr lang="es-CL" smtClean="0"/>
              <a:t>13</a:t>
            </a:fld>
            <a:endParaRPr lang="es-CL"/>
          </a:p>
        </p:txBody>
      </p:sp>
    </p:spTree>
    <p:extLst>
      <p:ext uri="{BB962C8B-B14F-4D97-AF65-F5344CB8AC3E}">
        <p14:creationId xmlns:p14="http://schemas.microsoft.com/office/powerpoint/2010/main" val="40529159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9" name="8 Rectángulo"/>
          <p:cNvSpPr/>
          <p:nvPr/>
        </p:nvSpPr>
        <p:spPr>
          <a:xfrm>
            <a:off x="539552" y="1700808"/>
            <a:ext cx="8136904" cy="3847207"/>
          </a:xfrm>
          <a:prstGeom prst="rect">
            <a:avLst/>
          </a:prstGeom>
        </p:spPr>
        <p:txBody>
          <a:bodyPr wrap="square">
            <a:spAutoFit/>
          </a:bodyPr>
          <a:lstStyle/>
          <a:p>
            <a:pPr marL="114300" algn="just"/>
            <a:r>
              <a:rPr lang="es-CL" sz="2800" dirty="0">
                <a:solidFill>
                  <a:srgbClr val="002060"/>
                </a:solidFill>
              </a:rPr>
              <a:t>Una actividad significativa (AS) es una </a:t>
            </a:r>
            <a:r>
              <a:rPr lang="es-CL" sz="2800" b="1" dirty="0">
                <a:solidFill>
                  <a:srgbClr val="002060"/>
                </a:solidFill>
              </a:rPr>
              <a:t>línea de </a:t>
            </a:r>
            <a:r>
              <a:rPr lang="es-CL" sz="2800" b="1" dirty="0" smtClean="0">
                <a:solidFill>
                  <a:srgbClr val="002060"/>
                </a:solidFill>
              </a:rPr>
              <a:t>negocios</a:t>
            </a:r>
            <a:r>
              <a:rPr lang="es-CL" sz="2800" dirty="0" smtClean="0">
                <a:solidFill>
                  <a:srgbClr val="002060"/>
                </a:solidFill>
              </a:rPr>
              <a:t> o </a:t>
            </a:r>
            <a:r>
              <a:rPr lang="es-CL" sz="2800" dirty="0">
                <a:solidFill>
                  <a:srgbClr val="002060"/>
                </a:solidFill>
              </a:rPr>
              <a:t>una actividad </a:t>
            </a:r>
            <a:r>
              <a:rPr lang="es-CL" sz="2800" dirty="0" smtClean="0">
                <a:solidFill>
                  <a:srgbClr val="002060"/>
                </a:solidFill>
              </a:rPr>
              <a:t>que </a:t>
            </a:r>
            <a:r>
              <a:rPr lang="es-CL" sz="2800" dirty="0">
                <a:solidFill>
                  <a:srgbClr val="002060"/>
                </a:solidFill>
              </a:rPr>
              <a:t>es fundamental para el modelo de negocios de la aseguradora y </a:t>
            </a:r>
            <a:r>
              <a:rPr lang="es-CL" sz="2800" dirty="0" smtClean="0">
                <a:solidFill>
                  <a:srgbClr val="002060"/>
                </a:solidFill>
              </a:rPr>
              <a:t>de no ser bien gestionada pueden </a:t>
            </a:r>
            <a:r>
              <a:rPr lang="es-CL" sz="2800" dirty="0">
                <a:solidFill>
                  <a:srgbClr val="002060"/>
                </a:solidFill>
              </a:rPr>
              <a:t>poner en riesgo la solvencia de la compañía. </a:t>
            </a:r>
            <a:endParaRPr lang="es-CL" sz="2800" dirty="0" smtClean="0">
              <a:solidFill>
                <a:srgbClr val="002060"/>
              </a:solidFill>
            </a:endParaRPr>
          </a:p>
          <a:p>
            <a:pPr marL="114300" indent="0" algn="just">
              <a:buNone/>
            </a:pPr>
            <a:endParaRPr lang="es-CL" sz="2800" dirty="0">
              <a:solidFill>
                <a:srgbClr val="002060"/>
              </a:solidFill>
            </a:endParaRPr>
          </a:p>
          <a:p>
            <a:pPr marL="114300" indent="0" algn="just">
              <a:buNone/>
            </a:pPr>
            <a:r>
              <a:rPr lang="es-CL" sz="2800" dirty="0">
                <a:solidFill>
                  <a:srgbClr val="002060"/>
                </a:solidFill>
              </a:rPr>
              <a:t>Cada Cía. podrá tener </a:t>
            </a:r>
            <a:r>
              <a:rPr lang="es-CL" sz="2800" u="sng" dirty="0">
                <a:solidFill>
                  <a:srgbClr val="002060"/>
                </a:solidFill>
              </a:rPr>
              <a:t>una o más</a:t>
            </a:r>
            <a:r>
              <a:rPr lang="es-CL" sz="2800" dirty="0">
                <a:solidFill>
                  <a:srgbClr val="002060"/>
                </a:solidFill>
              </a:rPr>
              <a:t> actividades </a:t>
            </a:r>
            <a:r>
              <a:rPr lang="es-CL" sz="2800" dirty="0" smtClean="0">
                <a:solidFill>
                  <a:srgbClr val="002060"/>
                </a:solidFill>
              </a:rPr>
              <a:t>significativas.</a:t>
            </a:r>
            <a:endParaRPr lang="es-CL" sz="2800" dirty="0">
              <a:solidFill>
                <a:srgbClr val="002060"/>
              </a:solidFill>
            </a:endParaRPr>
          </a:p>
          <a:p>
            <a:pPr algn="just"/>
            <a:endParaRPr lang="es-CL" sz="2000" b="1" dirty="0"/>
          </a:p>
        </p:txBody>
      </p:sp>
      <p:sp>
        <p:nvSpPr>
          <p:cNvPr id="2" name="1 CuadroTexto"/>
          <p:cNvSpPr txBox="1"/>
          <p:nvPr/>
        </p:nvSpPr>
        <p:spPr>
          <a:xfrm>
            <a:off x="539552" y="476672"/>
            <a:ext cx="7612062" cy="584775"/>
          </a:xfrm>
          <a:prstGeom prst="rect">
            <a:avLst/>
          </a:prstGeom>
          <a:noFill/>
        </p:spPr>
        <p:txBody>
          <a:bodyPr wrap="square" rtlCol="0">
            <a:spAutoFit/>
          </a:bodyPr>
          <a:lstStyle/>
          <a:p>
            <a:pPr algn="ctr">
              <a:spcBef>
                <a:spcPct val="0"/>
              </a:spcBef>
            </a:pPr>
            <a:r>
              <a:rPr lang="es-CL" sz="3200" b="1" dirty="0">
                <a:solidFill>
                  <a:srgbClr val="002060"/>
                </a:solidFill>
                <a:latin typeface="+mj-lt"/>
                <a:ea typeface="+mj-ea"/>
                <a:cs typeface="+mj-cs"/>
              </a:rPr>
              <a:t>2 a) ¿Qué es una Actividad Significativa?</a:t>
            </a:r>
          </a:p>
        </p:txBody>
      </p:sp>
      <p:sp>
        <p:nvSpPr>
          <p:cNvPr id="3" name="2 Marcador de número de diapositiva"/>
          <p:cNvSpPr>
            <a:spLocks noGrp="1"/>
          </p:cNvSpPr>
          <p:nvPr>
            <p:ph type="sldNum" sz="quarter" idx="12"/>
          </p:nvPr>
        </p:nvSpPr>
        <p:spPr/>
        <p:txBody>
          <a:bodyPr/>
          <a:lstStyle/>
          <a:p>
            <a:fld id="{F7F384E3-EC3D-4EF8-ADC1-38228C1D79E1}" type="slidenum">
              <a:rPr lang="es-CL" smtClean="0"/>
              <a:t>14</a:t>
            </a:fld>
            <a:endParaRPr lang="es-CL"/>
          </a:p>
        </p:txBody>
      </p:sp>
    </p:spTree>
    <p:extLst>
      <p:ext uri="{BB962C8B-B14F-4D97-AF65-F5344CB8AC3E}">
        <p14:creationId xmlns:p14="http://schemas.microsoft.com/office/powerpoint/2010/main" val="9032617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2" name="1 CuadroTexto"/>
          <p:cNvSpPr txBox="1"/>
          <p:nvPr/>
        </p:nvSpPr>
        <p:spPr>
          <a:xfrm>
            <a:off x="179512" y="272842"/>
            <a:ext cx="8712968" cy="584775"/>
          </a:xfrm>
          <a:prstGeom prst="rect">
            <a:avLst/>
          </a:prstGeom>
          <a:noFill/>
        </p:spPr>
        <p:txBody>
          <a:bodyPr wrap="square" rtlCol="0">
            <a:spAutoFit/>
          </a:bodyPr>
          <a:lstStyle/>
          <a:p>
            <a:pPr algn="ctr">
              <a:spcBef>
                <a:spcPct val="0"/>
              </a:spcBef>
            </a:pPr>
            <a:r>
              <a:rPr lang="es-CL" sz="3200" b="1" dirty="0">
                <a:solidFill>
                  <a:srgbClr val="002060"/>
                </a:solidFill>
                <a:latin typeface="+mj-lt"/>
                <a:ea typeface="+mj-ea"/>
                <a:cs typeface="+mj-cs"/>
              </a:rPr>
              <a:t>2 a) Selección de AS</a:t>
            </a:r>
          </a:p>
        </p:txBody>
      </p:sp>
      <p:sp>
        <p:nvSpPr>
          <p:cNvPr id="5" name="4 CuadroTexto"/>
          <p:cNvSpPr txBox="1"/>
          <p:nvPr/>
        </p:nvSpPr>
        <p:spPr>
          <a:xfrm>
            <a:off x="467544" y="1012948"/>
            <a:ext cx="8208912" cy="461665"/>
          </a:xfrm>
          <a:prstGeom prst="rect">
            <a:avLst/>
          </a:prstGeom>
          <a:noFill/>
        </p:spPr>
        <p:txBody>
          <a:bodyPr wrap="square" rtlCol="0">
            <a:spAutoFit/>
          </a:bodyPr>
          <a:lstStyle/>
          <a:p>
            <a:pPr algn="just"/>
            <a:r>
              <a:rPr lang="es-CL" sz="2400" b="1" i="1" dirty="0" smtClean="0">
                <a:solidFill>
                  <a:srgbClr val="1B89B5"/>
                </a:solidFill>
                <a:latin typeface="Century Gothic" pitchFamily="34" charset="0"/>
                <a:cs typeface="Levenim MT" pitchFamily="2" charset="-79"/>
              </a:rPr>
              <a:t>Criterios complementarios de selección:</a:t>
            </a:r>
            <a:endParaRPr lang="es-CL" sz="2400" b="1" i="1" dirty="0">
              <a:solidFill>
                <a:srgbClr val="1B89B5"/>
              </a:solidFill>
              <a:latin typeface="Century Gothic" pitchFamily="34" charset="0"/>
              <a:cs typeface="Levenim MT" pitchFamily="2" charset="-79"/>
            </a:endParaRPr>
          </a:p>
        </p:txBody>
      </p:sp>
      <p:sp>
        <p:nvSpPr>
          <p:cNvPr id="6" name="5 Rectángulo"/>
          <p:cNvSpPr/>
          <p:nvPr/>
        </p:nvSpPr>
        <p:spPr>
          <a:xfrm>
            <a:off x="179512" y="1243781"/>
            <a:ext cx="8496944" cy="4770537"/>
          </a:xfrm>
          <a:prstGeom prst="rect">
            <a:avLst/>
          </a:prstGeom>
        </p:spPr>
        <p:txBody>
          <a:bodyPr wrap="square">
            <a:spAutoFit/>
          </a:bodyPr>
          <a:lstStyle/>
          <a:p>
            <a:pPr marL="74613" indent="-176213" algn="just">
              <a:buFont typeface="Arial" panose="020B0604020202020204" pitchFamily="34" charset="0"/>
              <a:buChar char="•"/>
            </a:pPr>
            <a:endParaRPr lang="es-CL" sz="2400" dirty="0" smtClean="0">
              <a:solidFill>
                <a:srgbClr val="002060"/>
              </a:solidFill>
            </a:endParaRPr>
          </a:p>
          <a:p>
            <a:pPr marL="74613" indent="-176213" algn="just">
              <a:buFont typeface="Arial" panose="020B0604020202020204" pitchFamily="34" charset="0"/>
              <a:buChar char="•"/>
            </a:pPr>
            <a:r>
              <a:rPr lang="es-CL" sz="2400" dirty="0" smtClean="0">
                <a:solidFill>
                  <a:srgbClr val="002060"/>
                </a:solidFill>
              </a:rPr>
              <a:t>Cuantitativos:</a:t>
            </a:r>
          </a:p>
          <a:p>
            <a:pPr marL="698500" lvl="1" indent="-342900" algn="just">
              <a:buFontTx/>
              <a:buChar char="-"/>
            </a:pPr>
            <a:r>
              <a:rPr lang="es-CL" sz="2400" dirty="0" smtClean="0">
                <a:solidFill>
                  <a:srgbClr val="002060"/>
                </a:solidFill>
              </a:rPr>
              <a:t>Participación del seguro o línea de negocios (SoL) en prima, reserva y margen </a:t>
            </a:r>
            <a:r>
              <a:rPr lang="es-CL" sz="2400" dirty="0">
                <a:solidFill>
                  <a:srgbClr val="002060"/>
                </a:solidFill>
              </a:rPr>
              <a:t>de </a:t>
            </a:r>
            <a:r>
              <a:rPr lang="es-CL" sz="2400" dirty="0" smtClean="0">
                <a:solidFill>
                  <a:srgbClr val="002060"/>
                </a:solidFill>
              </a:rPr>
              <a:t>contribución. </a:t>
            </a:r>
          </a:p>
          <a:p>
            <a:pPr marL="355600" lvl="1" algn="just"/>
            <a:endParaRPr lang="es-CL" sz="2400" dirty="0" smtClean="0">
              <a:solidFill>
                <a:srgbClr val="002060"/>
              </a:solidFill>
            </a:endParaRPr>
          </a:p>
          <a:p>
            <a:pPr marL="241300" indent="-342900" algn="just">
              <a:buFont typeface="Arial" panose="020B0604020202020204" pitchFamily="34" charset="0"/>
              <a:buChar char="•"/>
            </a:pPr>
            <a:r>
              <a:rPr lang="es-CL" sz="2400" dirty="0" smtClean="0">
                <a:solidFill>
                  <a:srgbClr val="002060"/>
                </a:solidFill>
              </a:rPr>
              <a:t>Cualitativos: </a:t>
            </a:r>
          </a:p>
          <a:p>
            <a:pPr marL="698500" lvl="1" indent="-342900" algn="just">
              <a:buFontTx/>
              <a:buChar char="-"/>
            </a:pPr>
            <a:r>
              <a:rPr lang="es-CL" sz="2400" dirty="0">
                <a:solidFill>
                  <a:srgbClr val="002060"/>
                </a:solidFill>
              </a:rPr>
              <a:t>Número de asegurados personas naturales.</a:t>
            </a:r>
          </a:p>
          <a:p>
            <a:pPr marL="698500" lvl="1" indent="-342900" algn="just">
              <a:buFontTx/>
              <a:buChar char="-"/>
            </a:pPr>
            <a:r>
              <a:rPr lang="es-CL" sz="2400" dirty="0">
                <a:solidFill>
                  <a:srgbClr val="002060"/>
                </a:solidFill>
              </a:rPr>
              <a:t>SoL con características especiales</a:t>
            </a:r>
          </a:p>
          <a:p>
            <a:pPr marL="698500" lvl="1" indent="-342900" algn="just">
              <a:buFontTx/>
              <a:buChar char="-"/>
            </a:pPr>
            <a:r>
              <a:rPr lang="es-CL" sz="2400" dirty="0">
                <a:solidFill>
                  <a:srgbClr val="002060"/>
                </a:solidFill>
              </a:rPr>
              <a:t>SoL  nuevos para la compañía.</a:t>
            </a:r>
          </a:p>
          <a:p>
            <a:pPr marL="698500" lvl="1" indent="-342900" algn="just">
              <a:buFontTx/>
              <a:buChar char="-"/>
            </a:pPr>
            <a:r>
              <a:rPr lang="es-CL" sz="2400" dirty="0">
                <a:solidFill>
                  <a:srgbClr val="002060"/>
                </a:solidFill>
              </a:rPr>
              <a:t>SoL con características catastróficas  </a:t>
            </a:r>
          </a:p>
          <a:p>
            <a:pPr marL="698500" lvl="1" indent="-342900" algn="just">
              <a:buFontTx/>
              <a:buChar char="-"/>
            </a:pPr>
            <a:r>
              <a:rPr lang="es-CL" sz="2400" dirty="0">
                <a:solidFill>
                  <a:srgbClr val="002060"/>
                </a:solidFill>
              </a:rPr>
              <a:t>SoL con siniestralidad poco conocida a nivel del mercado</a:t>
            </a:r>
            <a:r>
              <a:rPr lang="es-CL" sz="2400" dirty="0" smtClean="0">
                <a:solidFill>
                  <a:srgbClr val="002060"/>
                </a:solidFill>
              </a:rPr>
              <a:t>.</a:t>
            </a:r>
            <a:endParaRPr lang="es-CL" sz="2400" dirty="0">
              <a:solidFill>
                <a:srgbClr val="002060"/>
              </a:solidFill>
            </a:endParaRPr>
          </a:p>
          <a:p>
            <a:pPr algn="just"/>
            <a:endParaRPr lang="es-CL" sz="2000" i="1" dirty="0">
              <a:solidFill>
                <a:srgbClr val="0070C0"/>
              </a:solidFill>
              <a:effectLst>
                <a:outerShdw blurRad="38100" dist="38100" dir="2700000" algn="tl">
                  <a:srgbClr val="000000">
                    <a:alpha val="43137"/>
                  </a:srgbClr>
                </a:outerShdw>
              </a:effectLst>
              <a:latin typeface="Century Gothic" pitchFamily="34" charset="0"/>
              <a:cs typeface="Levenim MT" pitchFamily="2" charset="-79"/>
            </a:endParaRPr>
          </a:p>
          <a:p>
            <a:pPr lvl="0" algn="just"/>
            <a:endParaRPr lang="es-CL" sz="2000" dirty="0"/>
          </a:p>
        </p:txBody>
      </p:sp>
      <p:sp>
        <p:nvSpPr>
          <p:cNvPr id="3" name="2 Marcador de número de diapositiva"/>
          <p:cNvSpPr>
            <a:spLocks noGrp="1"/>
          </p:cNvSpPr>
          <p:nvPr>
            <p:ph type="sldNum" sz="quarter" idx="12"/>
          </p:nvPr>
        </p:nvSpPr>
        <p:spPr/>
        <p:txBody>
          <a:bodyPr/>
          <a:lstStyle/>
          <a:p>
            <a:fld id="{F7F384E3-EC3D-4EF8-ADC1-38228C1D79E1}" type="slidenum">
              <a:rPr lang="es-CL" smtClean="0"/>
              <a:t>15</a:t>
            </a:fld>
            <a:endParaRPr lang="es-CL"/>
          </a:p>
        </p:txBody>
      </p:sp>
    </p:spTree>
    <p:extLst>
      <p:ext uri="{BB962C8B-B14F-4D97-AF65-F5344CB8AC3E}">
        <p14:creationId xmlns:p14="http://schemas.microsoft.com/office/powerpoint/2010/main" val="34745254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2" name="1 CuadroTexto"/>
          <p:cNvSpPr txBox="1"/>
          <p:nvPr/>
        </p:nvSpPr>
        <p:spPr>
          <a:xfrm>
            <a:off x="179512" y="272842"/>
            <a:ext cx="8712968" cy="584775"/>
          </a:xfrm>
          <a:prstGeom prst="rect">
            <a:avLst/>
          </a:prstGeom>
          <a:noFill/>
        </p:spPr>
        <p:txBody>
          <a:bodyPr wrap="square" rtlCol="0">
            <a:spAutoFit/>
          </a:bodyPr>
          <a:lstStyle/>
          <a:p>
            <a:pPr algn="ctr">
              <a:spcBef>
                <a:spcPct val="0"/>
              </a:spcBef>
            </a:pPr>
            <a:r>
              <a:rPr lang="es-CL" sz="3200" b="1" dirty="0">
                <a:solidFill>
                  <a:srgbClr val="002060"/>
                </a:solidFill>
                <a:latin typeface="+mj-lt"/>
                <a:ea typeface="+mj-ea"/>
                <a:cs typeface="+mj-cs"/>
              </a:rPr>
              <a:t>2 a) Selección de AS</a:t>
            </a:r>
          </a:p>
        </p:txBody>
      </p:sp>
      <p:sp>
        <p:nvSpPr>
          <p:cNvPr id="5" name="4 CuadroTexto"/>
          <p:cNvSpPr txBox="1"/>
          <p:nvPr/>
        </p:nvSpPr>
        <p:spPr>
          <a:xfrm>
            <a:off x="467544" y="1012948"/>
            <a:ext cx="8208912" cy="461665"/>
          </a:xfrm>
          <a:prstGeom prst="rect">
            <a:avLst/>
          </a:prstGeom>
          <a:noFill/>
        </p:spPr>
        <p:txBody>
          <a:bodyPr wrap="square" rtlCol="0">
            <a:spAutoFit/>
          </a:bodyPr>
          <a:lstStyle/>
          <a:p>
            <a:pPr algn="just"/>
            <a:r>
              <a:rPr lang="es-CL" sz="2400" b="1" i="1" dirty="0" smtClean="0">
                <a:solidFill>
                  <a:srgbClr val="1B89B5"/>
                </a:solidFill>
                <a:latin typeface="Century Gothic" pitchFamily="34" charset="0"/>
                <a:cs typeface="Levenim MT" pitchFamily="2" charset="-79"/>
              </a:rPr>
              <a:t>Criterios complementarios de selección:</a:t>
            </a:r>
            <a:endParaRPr lang="es-CL" sz="2400" b="1" i="1" dirty="0">
              <a:solidFill>
                <a:srgbClr val="1B89B5"/>
              </a:solidFill>
              <a:latin typeface="Century Gothic" pitchFamily="34" charset="0"/>
              <a:cs typeface="Levenim MT" pitchFamily="2" charset="-79"/>
            </a:endParaRPr>
          </a:p>
        </p:txBody>
      </p:sp>
      <p:sp>
        <p:nvSpPr>
          <p:cNvPr id="6" name="5 Rectángulo"/>
          <p:cNvSpPr/>
          <p:nvPr/>
        </p:nvSpPr>
        <p:spPr>
          <a:xfrm>
            <a:off x="467544" y="1628800"/>
            <a:ext cx="8207802" cy="5109091"/>
          </a:xfrm>
          <a:prstGeom prst="rect">
            <a:avLst/>
          </a:prstGeom>
        </p:spPr>
        <p:txBody>
          <a:bodyPr wrap="square">
            <a:spAutoFit/>
          </a:bodyPr>
          <a:lstStyle/>
          <a:p>
            <a:pPr marL="698500" lvl="1" indent="-342900" algn="just">
              <a:lnSpc>
                <a:spcPct val="50000"/>
              </a:lnSpc>
              <a:buFontTx/>
              <a:buChar char="-"/>
            </a:pPr>
            <a:endParaRPr lang="es-CL" sz="2400" dirty="0">
              <a:solidFill>
                <a:srgbClr val="002060"/>
              </a:solidFill>
            </a:endParaRPr>
          </a:p>
          <a:p>
            <a:pPr algn="just"/>
            <a:r>
              <a:rPr lang="es-CL" sz="2000" i="1" dirty="0" smtClean="0">
                <a:solidFill>
                  <a:srgbClr val="002060"/>
                </a:solidFill>
                <a:effectLst>
                  <a:outerShdw blurRad="38100" dist="38100" dir="2700000" algn="tl">
                    <a:srgbClr val="000000">
                      <a:alpha val="43137"/>
                    </a:srgbClr>
                  </a:outerShdw>
                </a:effectLst>
                <a:latin typeface="Century Gothic" pitchFamily="34" charset="0"/>
                <a:cs typeface="Levenim MT" pitchFamily="2" charset="-79"/>
              </a:rPr>
              <a:t>¿ </a:t>
            </a:r>
            <a:r>
              <a:rPr lang="es-CL" sz="2200" i="1" dirty="0" smtClean="0">
                <a:solidFill>
                  <a:srgbClr val="002060"/>
                </a:solidFill>
                <a:latin typeface="Century Gothic" pitchFamily="34" charset="0"/>
                <a:cs typeface="Levenim MT" pitchFamily="2" charset="-79"/>
              </a:rPr>
              <a:t>Qué </a:t>
            </a:r>
            <a:r>
              <a:rPr lang="es-CL" sz="2200" i="1" dirty="0">
                <a:solidFill>
                  <a:srgbClr val="002060"/>
                </a:solidFill>
                <a:latin typeface="Century Gothic" pitchFamily="34" charset="0"/>
                <a:cs typeface="Levenim MT" pitchFamily="2" charset="-79"/>
              </a:rPr>
              <a:t>significa </a:t>
            </a:r>
            <a:r>
              <a:rPr lang="es-CL" sz="2200" i="1" dirty="0" smtClean="0">
                <a:solidFill>
                  <a:srgbClr val="002060"/>
                </a:solidFill>
                <a:latin typeface="Century Gothic" pitchFamily="34" charset="0"/>
                <a:cs typeface="Levenim MT" pitchFamily="2" charset="-79"/>
              </a:rPr>
              <a:t>criterios complementarios </a:t>
            </a:r>
            <a:r>
              <a:rPr lang="es-CL" sz="2200" i="1" dirty="0" smtClean="0">
                <a:solidFill>
                  <a:srgbClr val="002060"/>
                </a:solidFill>
                <a:effectLst>
                  <a:outerShdw blurRad="38100" dist="38100" dir="2700000" algn="tl">
                    <a:srgbClr val="000000">
                      <a:alpha val="43137"/>
                    </a:srgbClr>
                  </a:outerShdw>
                </a:effectLst>
                <a:latin typeface="Century Gothic" pitchFamily="34" charset="0"/>
                <a:cs typeface="Levenim MT" pitchFamily="2" charset="-79"/>
              </a:rPr>
              <a:t>?</a:t>
            </a:r>
          </a:p>
          <a:p>
            <a:pPr algn="just"/>
            <a:endParaRPr lang="es-CL" sz="2000" i="1" dirty="0" smtClean="0">
              <a:solidFill>
                <a:srgbClr val="002060"/>
              </a:solidFill>
              <a:effectLst>
                <a:outerShdw blurRad="38100" dist="38100" dir="2700000" algn="tl">
                  <a:srgbClr val="000000">
                    <a:alpha val="43137"/>
                  </a:srgbClr>
                </a:outerShdw>
              </a:effectLst>
              <a:latin typeface="Century Gothic" pitchFamily="34" charset="0"/>
              <a:cs typeface="Levenim MT" pitchFamily="2" charset="-79"/>
            </a:endParaRPr>
          </a:p>
          <a:p>
            <a:pPr marL="285750" indent="-285750" algn="just">
              <a:buFont typeface="Arial" panose="020B0604020202020204" pitchFamily="34" charset="0"/>
              <a:buChar char="•"/>
            </a:pPr>
            <a:r>
              <a:rPr lang="es-CL" sz="2000" i="1" dirty="0" smtClean="0">
                <a:solidFill>
                  <a:srgbClr val="002060"/>
                </a:solidFill>
                <a:latin typeface="Century Gothic" pitchFamily="34" charset="0"/>
                <a:cs typeface="Levenim MT" pitchFamily="2" charset="-79"/>
              </a:rPr>
              <a:t>Primero </a:t>
            </a:r>
            <a:r>
              <a:rPr lang="es-CL" sz="2000" i="1" dirty="0">
                <a:solidFill>
                  <a:srgbClr val="002060"/>
                </a:solidFill>
                <a:latin typeface="Century Gothic" pitchFamily="34" charset="0"/>
                <a:cs typeface="Levenim MT" pitchFamily="2" charset="-79"/>
              </a:rPr>
              <a:t>se aplican los criterios en forma </a:t>
            </a:r>
            <a:r>
              <a:rPr lang="es-CL" sz="2000" i="1" dirty="0" smtClean="0">
                <a:solidFill>
                  <a:srgbClr val="002060"/>
                </a:solidFill>
                <a:latin typeface="Century Gothic" pitchFamily="34" charset="0"/>
                <a:cs typeface="Levenim MT" pitchFamily="2" charset="-79"/>
              </a:rPr>
              <a:t>separada </a:t>
            </a:r>
            <a:r>
              <a:rPr lang="es-CL" sz="2000" i="1" dirty="0">
                <a:solidFill>
                  <a:srgbClr val="002060"/>
                </a:solidFill>
                <a:latin typeface="Century Gothic" pitchFamily="34" charset="0"/>
                <a:cs typeface="Levenim MT" pitchFamily="2" charset="-79"/>
              </a:rPr>
              <a:t>y se determinan SoL que son candidatos a ser AS. </a:t>
            </a:r>
            <a:endParaRPr lang="es-CL" sz="2000" i="1" dirty="0" smtClean="0">
              <a:solidFill>
                <a:srgbClr val="002060"/>
              </a:solidFill>
              <a:latin typeface="Century Gothic" pitchFamily="34" charset="0"/>
              <a:cs typeface="Levenim MT" pitchFamily="2" charset="-79"/>
            </a:endParaRPr>
          </a:p>
          <a:p>
            <a:pPr algn="just"/>
            <a:endParaRPr lang="es-CL" sz="2000" i="1" dirty="0">
              <a:solidFill>
                <a:srgbClr val="002060"/>
              </a:solidFill>
              <a:latin typeface="Century Gothic" pitchFamily="34" charset="0"/>
              <a:cs typeface="Levenim MT" pitchFamily="2" charset="-79"/>
            </a:endParaRPr>
          </a:p>
          <a:p>
            <a:pPr marL="285750" indent="-285750" algn="just">
              <a:buFont typeface="Arial" panose="020B0604020202020204" pitchFamily="34" charset="0"/>
              <a:buChar char="•"/>
            </a:pPr>
            <a:r>
              <a:rPr lang="es-CL" sz="2000" i="1" dirty="0">
                <a:solidFill>
                  <a:srgbClr val="002060"/>
                </a:solidFill>
                <a:latin typeface="Century Gothic" pitchFamily="34" charset="0"/>
                <a:cs typeface="Levenim MT" pitchFamily="2" charset="-79"/>
              </a:rPr>
              <a:t>Segundo, todo SoL que puede representar riesgos relevantes pasa a ser AS de la Cía. para efectos de la evaluación  de riesgos</a:t>
            </a:r>
            <a:r>
              <a:rPr lang="es-CL" sz="2000" i="1" dirty="0" smtClean="0">
                <a:solidFill>
                  <a:srgbClr val="002060"/>
                </a:solidFill>
                <a:latin typeface="Century Gothic" pitchFamily="34" charset="0"/>
                <a:cs typeface="Levenim MT" pitchFamily="2" charset="-79"/>
              </a:rPr>
              <a:t>.</a:t>
            </a:r>
          </a:p>
          <a:p>
            <a:pPr marL="285750" indent="-285750" algn="just">
              <a:buFont typeface="Arial" panose="020B0604020202020204" pitchFamily="34" charset="0"/>
              <a:buChar char="•"/>
            </a:pPr>
            <a:endParaRPr lang="es-CL" sz="2000" i="1" dirty="0">
              <a:solidFill>
                <a:srgbClr val="002060"/>
              </a:solidFill>
              <a:latin typeface="Century Gothic" pitchFamily="34" charset="0"/>
              <a:cs typeface="Levenim MT" pitchFamily="2" charset="-79"/>
            </a:endParaRPr>
          </a:p>
          <a:p>
            <a:pPr marL="241300" indent="-342900" algn="just">
              <a:buFontTx/>
              <a:buChar char="-"/>
            </a:pPr>
            <a:r>
              <a:rPr lang="es-CL" sz="2400" b="1" dirty="0" smtClean="0">
                <a:solidFill>
                  <a:srgbClr val="002060"/>
                </a:solidFill>
              </a:rPr>
              <a:t>Materialidad de cada AS</a:t>
            </a:r>
            <a:r>
              <a:rPr lang="es-CL" sz="2400" dirty="0" smtClean="0">
                <a:solidFill>
                  <a:srgbClr val="002060"/>
                </a:solidFill>
              </a:rPr>
              <a:t>, </a:t>
            </a:r>
            <a:r>
              <a:rPr lang="es-CL" sz="2400" dirty="0">
                <a:solidFill>
                  <a:srgbClr val="002060"/>
                </a:solidFill>
              </a:rPr>
              <a:t>se determina tomando en consideración </a:t>
            </a:r>
            <a:r>
              <a:rPr lang="es-CL" sz="2400" dirty="0" smtClean="0">
                <a:solidFill>
                  <a:srgbClr val="002060"/>
                </a:solidFill>
              </a:rPr>
              <a:t>las criterios cuantitativos y cualitativos utilizados para determinar </a:t>
            </a:r>
            <a:r>
              <a:rPr lang="es-CL" sz="2400" dirty="0">
                <a:solidFill>
                  <a:srgbClr val="002060"/>
                </a:solidFill>
              </a:rPr>
              <a:t>las AS.</a:t>
            </a:r>
          </a:p>
          <a:p>
            <a:pPr marL="285750" indent="-285750" algn="just">
              <a:buFont typeface="Arial" panose="020B0604020202020204" pitchFamily="34" charset="0"/>
              <a:buChar char="•"/>
            </a:pPr>
            <a:endParaRPr lang="es-CL" sz="2000" i="1" dirty="0">
              <a:solidFill>
                <a:srgbClr val="002060"/>
              </a:solidFill>
              <a:latin typeface="Century Gothic" pitchFamily="34" charset="0"/>
              <a:cs typeface="Levenim MT" pitchFamily="2" charset="-79"/>
            </a:endParaRPr>
          </a:p>
          <a:p>
            <a:pPr algn="just"/>
            <a:endParaRPr lang="es-CL" sz="2000" i="1" dirty="0">
              <a:solidFill>
                <a:srgbClr val="0070C0"/>
              </a:solidFill>
              <a:effectLst>
                <a:outerShdw blurRad="38100" dist="38100" dir="2700000" algn="tl">
                  <a:srgbClr val="000000">
                    <a:alpha val="43137"/>
                  </a:srgbClr>
                </a:outerShdw>
              </a:effectLst>
              <a:latin typeface="Century Gothic" pitchFamily="34" charset="0"/>
              <a:cs typeface="Levenim MT" pitchFamily="2" charset="-79"/>
            </a:endParaRPr>
          </a:p>
          <a:p>
            <a:pPr lvl="0" algn="just"/>
            <a:endParaRPr lang="es-CL" sz="2000" dirty="0"/>
          </a:p>
        </p:txBody>
      </p:sp>
      <p:sp>
        <p:nvSpPr>
          <p:cNvPr id="3" name="2 Marcador de número de diapositiva"/>
          <p:cNvSpPr>
            <a:spLocks noGrp="1"/>
          </p:cNvSpPr>
          <p:nvPr>
            <p:ph type="sldNum" sz="quarter" idx="12"/>
          </p:nvPr>
        </p:nvSpPr>
        <p:spPr/>
        <p:txBody>
          <a:bodyPr/>
          <a:lstStyle/>
          <a:p>
            <a:fld id="{F7F384E3-EC3D-4EF8-ADC1-38228C1D79E1}" type="slidenum">
              <a:rPr lang="es-CL" smtClean="0"/>
              <a:t>16</a:t>
            </a:fld>
            <a:endParaRPr lang="es-CL"/>
          </a:p>
        </p:txBody>
      </p:sp>
    </p:spTree>
    <p:extLst>
      <p:ext uri="{BB962C8B-B14F-4D97-AF65-F5344CB8AC3E}">
        <p14:creationId xmlns:p14="http://schemas.microsoft.com/office/powerpoint/2010/main" val="17345747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620000" cy="994122"/>
          </a:xfrm>
        </p:spPr>
        <p:txBody>
          <a:bodyPr/>
          <a:lstStyle/>
          <a:p>
            <a:pPr algn="ctr"/>
            <a:r>
              <a:rPr lang="es-CL" sz="3200" b="1" dirty="0" smtClean="0">
                <a:solidFill>
                  <a:srgbClr val="002060"/>
                </a:solidFill>
              </a:rPr>
              <a:t>2 b) Riesgos Inherentes</a:t>
            </a:r>
            <a:endParaRPr lang="es-CL" sz="3200" b="1" dirty="0">
              <a:solidFill>
                <a:srgbClr val="002060"/>
              </a:solidFill>
            </a:endParaRPr>
          </a:p>
        </p:txBody>
      </p:sp>
      <p:sp>
        <p:nvSpPr>
          <p:cNvPr id="3" name="2 Marcador de contenido"/>
          <p:cNvSpPr>
            <a:spLocks noGrp="1"/>
          </p:cNvSpPr>
          <p:nvPr>
            <p:ph idx="1"/>
          </p:nvPr>
        </p:nvSpPr>
        <p:spPr>
          <a:xfrm>
            <a:off x="179512" y="1268760"/>
            <a:ext cx="8424936" cy="4824536"/>
          </a:xfrm>
        </p:spPr>
        <p:txBody>
          <a:bodyPr>
            <a:noAutofit/>
          </a:bodyPr>
          <a:lstStyle/>
          <a:p>
            <a:pPr algn="just"/>
            <a:r>
              <a:rPr lang="es-ES_tradnl" sz="2400" dirty="0" smtClean="0">
                <a:solidFill>
                  <a:srgbClr val="002060"/>
                </a:solidFill>
              </a:rPr>
              <a:t>Se </a:t>
            </a:r>
            <a:r>
              <a:rPr lang="es-ES_tradnl" sz="2400" dirty="0">
                <a:solidFill>
                  <a:srgbClr val="002060"/>
                </a:solidFill>
              </a:rPr>
              <a:t>ha definido que la evaluación </a:t>
            </a:r>
            <a:r>
              <a:rPr lang="es-ES_tradnl" sz="2400" dirty="0" smtClean="0">
                <a:solidFill>
                  <a:srgbClr val="002060"/>
                </a:solidFill>
              </a:rPr>
              <a:t>de los </a:t>
            </a:r>
            <a:r>
              <a:rPr lang="es-ES_tradnl" sz="2400" b="1" dirty="0" smtClean="0">
                <a:solidFill>
                  <a:srgbClr val="002060"/>
                </a:solidFill>
              </a:rPr>
              <a:t>riesgos inherentes de </a:t>
            </a:r>
            <a:r>
              <a:rPr lang="es-ES_tradnl" sz="2400" b="1" dirty="0">
                <a:solidFill>
                  <a:srgbClr val="002060"/>
                </a:solidFill>
              </a:rPr>
              <a:t>los activos </a:t>
            </a:r>
            <a:r>
              <a:rPr lang="es-ES_tradnl" sz="2400" dirty="0" smtClean="0">
                <a:solidFill>
                  <a:srgbClr val="002060"/>
                </a:solidFill>
              </a:rPr>
              <a:t>(crédito, mercado y liquidez) </a:t>
            </a:r>
            <a:r>
              <a:rPr lang="es-ES_tradnl" sz="2400" dirty="0">
                <a:solidFill>
                  <a:srgbClr val="002060"/>
                </a:solidFill>
              </a:rPr>
              <a:t>se realizará para la compañía completa, bajo un enfoque integral del </a:t>
            </a:r>
            <a:r>
              <a:rPr lang="es-ES_tradnl" sz="2400" dirty="0" smtClean="0">
                <a:solidFill>
                  <a:srgbClr val="002060"/>
                </a:solidFill>
              </a:rPr>
              <a:t>balance.</a:t>
            </a:r>
          </a:p>
          <a:p>
            <a:pPr marL="0" indent="0" algn="just">
              <a:buNone/>
            </a:pPr>
            <a:endParaRPr lang="es-CL" sz="2400" dirty="0">
              <a:solidFill>
                <a:srgbClr val="002060"/>
              </a:solidFill>
            </a:endParaRPr>
          </a:p>
          <a:p>
            <a:pPr algn="just"/>
            <a:r>
              <a:rPr lang="es-ES_tradnl" sz="2400" dirty="0">
                <a:solidFill>
                  <a:srgbClr val="002060"/>
                </a:solidFill>
              </a:rPr>
              <a:t>Por su parte el </a:t>
            </a:r>
            <a:r>
              <a:rPr lang="es-ES_tradnl" sz="2400" b="1" dirty="0">
                <a:solidFill>
                  <a:srgbClr val="002060"/>
                </a:solidFill>
              </a:rPr>
              <a:t>riesgo de grupo </a:t>
            </a:r>
            <a:r>
              <a:rPr lang="es-ES_tradnl" sz="2400" dirty="0">
                <a:solidFill>
                  <a:srgbClr val="002060"/>
                </a:solidFill>
              </a:rPr>
              <a:t>se evaluará para la compañía como un todo, tomando en cuenta </a:t>
            </a:r>
            <a:r>
              <a:rPr lang="es-ES_tradnl" sz="2400" dirty="0" smtClean="0">
                <a:solidFill>
                  <a:srgbClr val="002060"/>
                </a:solidFill>
              </a:rPr>
              <a:t>la solvencia y otras </a:t>
            </a:r>
            <a:r>
              <a:rPr lang="es-ES_tradnl" sz="2400" dirty="0">
                <a:solidFill>
                  <a:srgbClr val="002060"/>
                </a:solidFill>
              </a:rPr>
              <a:t>características del grupo económico al que pertenece la </a:t>
            </a:r>
            <a:r>
              <a:rPr lang="es-ES_tradnl" sz="2400" dirty="0" smtClean="0">
                <a:solidFill>
                  <a:srgbClr val="002060"/>
                </a:solidFill>
              </a:rPr>
              <a:t>aseguradora, y </a:t>
            </a:r>
            <a:r>
              <a:rPr lang="es-ES_tradnl" sz="2400" dirty="0">
                <a:solidFill>
                  <a:srgbClr val="002060"/>
                </a:solidFill>
              </a:rPr>
              <a:t>las relaciones de ésta con el </a:t>
            </a:r>
            <a:r>
              <a:rPr lang="es-ES_tradnl" sz="2400" dirty="0" smtClean="0">
                <a:solidFill>
                  <a:srgbClr val="002060"/>
                </a:solidFill>
              </a:rPr>
              <a:t>mismo (transacciones con partes relacionadas y contagio).</a:t>
            </a:r>
            <a:endParaRPr lang="es-CL" sz="2400" dirty="0">
              <a:solidFill>
                <a:srgbClr val="002060"/>
              </a:solidFill>
            </a:endParaRPr>
          </a:p>
          <a:p>
            <a:pPr marL="0" indent="0">
              <a:buNone/>
            </a:pPr>
            <a:endParaRPr lang="es-CL" sz="2100" dirty="0" smtClean="0"/>
          </a:p>
        </p:txBody>
      </p:sp>
      <p:sp>
        <p:nvSpPr>
          <p:cNvPr id="4" name="3 Marcador de número de diapositiva"/>
          <p:cNvSpPr>
            <a:spLocks noGrp="1"/>
          </p:cNvSpPr>
          <p:nvPr>
            <p:ph type="sldNum" sz="quarter" idx="12"/>
          </p:nvPr>
        </p:nvSpPr>
        <p:spPr/>
        <p:txBody>
          <a:bodyPr/>
          <a:lstStyle/>
          <a:p>
            <a:fld id="{F7F384E3-EC3D-4EF8-ADC1-38228C1D79E1}" type="slidenum">
              <a:rPr lang="es-CL" smtClean="0"/>
              <a:t>17</a:t>
            </a:fld>
            <a:endParaRPr lang="es-CL"/>
          </a:p>
        </p:txBody>
      </p:sp>
      <p:sp>
        <p:nvSpPr>
          <p:cNvPr id="5" name="4 Botón de acción: Hacia atrás o Anterior">
            <a:hlinkClick r:id="rId5" action="ppaction://hlinksldjump" highlightClick="1"/>
          </p:cNvPr>
          <p:cNvSpPr/>
          <p:nvPr/>
        </p:nvSpPr>
        <p:spPr>
          <a:xfrm>
            <a:off x="7668344" y="6165304"/>
            <a:ext cx="360040" cy="288032"/>
          </a:xfrm>
          <a:prstGeom prst="actionButtonBackPreviou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3617029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620000" cy="994122"/>
          </a:xfrm>
        </p:spPr>
        <p:txBody>
          <a:bodyPr/>
          <a:lstStyle/>
          <a:p>
            <a:pPr algn="ctr"/>
            <a:r>
              <a:rPr lang="es-CL" sz="3200" b="1" dirty="0" smtClean="0">
                <a:solidFill>
                  <a:srgbClr val="002060"/>
                </a:solidFill>
              </a:rPr>
              <a:t>2 b) Riesgos Inherentes</a:t>
            </a:r>
            <a:endParaRPr lang="es-CL" sz="3200" b="1" dirty="0">
              <a:solidFill>
                <a:srgbClr val="002060"/>
              </a:solidFill>
            </a:endParaRPr>
          </a:p>
        </p:txBody>
      </p:sp>
      <p:sp>
        <p:nvSpPr>
          <p:cNvPr id="3" name="2 Marcador de contenido"/>
          <p:cNvSpPr>
            <a:spLocks noGrp="1"/>
          </p:cNvSpPr>
          <p:nvPr>
            <p:ph idx="1"/>
          </p:nvPr>
        </p:nvSpPr>
        <p:spPr>
          <a:xfrm>
            <a:off x="179512" y="1268760"/>
            <a:ext cx="8784976" cy="5328592"/>
          </a:xfrm>
        </p:spPr>
        <p:txBody>
          <a:bodyPr>
            <a:noAutofit/>
          </a:bodyPr>
          <a:lstStyle/>
          <a:p>
            <a:pPr algn="just"/>
            <a:r>
              <a:rPr lang="es-ES_tradnl" sz="2400" dirty="0" smtClean="0">
                <a:solidFill>
                  <a:srgbClr val="002060"/>
                </a:solidFill>
              </a:rPr>
              <a:t>El </a:t>
            </a:r>
            <a:r>
              <a:rPr lang="es-ES_tradnl" sz="2400" b="1" dirty="0">
                <a:solidFill>
                  <a:srgbClr val="002060"/>
                </a:solidFill>
              </a:rPr>
              <a:t>riesgo inherente técnico del </a:t>
            </a:r>
            <a:r>
              <a:rPr lang="es-ES_tradnl" sz="2400" b="1" dirty="0" smtClean="0">
                <a:solidFill>
                  <a:srgbClr val="002060"/>
                </a:solidFill>
              </a:rPr>
              <a:t>seguro, </a:t>
            </a:r>
            <a:r>
              <a:rPr lang="es-ES_tradnl" sz="2400" dirty="0">
                <a:solidFill>
                  <a:srgbClr val="002060"/>
                </a:solidFill>
              </a:rPr>
              <a:t>se evaluará </a:t>
            </a:r>
            <a:r>
              <a:rPr lang="es-ES_tradnl" sz="2400" dirty="0" smtClean="0">
                <a:solidFill>
                  <a:srgbClr val="002060"/>
                </a:solidFill>
              </a:rPr>
              <a:t>para cada actividad significativa.</a:t>
            </a:r>
          </a:p>
          <a:p>
            <a:pPr algn="just"/>
            <a:endParaRPr lang="es-CL" sz="900" dirty="0">
              <a:solidFill>
                <a:srgbClr val="002060"/>
              </a:solidFill>
            </a:endParaRPr>
          </a:p>
          <a:p>
            <a:pPr algn="just"/>
            <a:r>
              <a:rPr lang="es-ES_tradnl" sz="2400" dirty="0">
                <a:solidFill>
                  <a:srgbClr val="002060"/>
                </a:solidFill>
              </a:rPr>
              <a:t>El </a:t>
            </a:r>
            <a:r>
              <a:rPr lang="es-ES_tradnl" sz="2400" b="1" dirty="0">
                <a:solidFill>
                  <a:srgbClr val="002060"/>
                </a:solidFill>
              </a:rPr>
              <a:t>riesgo </a:t>
            </a:r>
            <a:r>
              <a:rPr lang="es-ES_tradnl" sz="2400" b="1" dirty="0" smtClean="0">
                <a:solidFill>
                  <a:srgbClr val="002060"/>
                </a:solidFill>
              </a:rPr>
              <a:t>operacional, </a:t>
            </a:r>
            <a:r>
              <a:rPr lang="es-ES_tradnl" sz="2400" dirty="0">
                <a:solidFill>
                  <a:srgbClr val="002060"/>
                </a:solidFill>
              </a:rPr>
              <a:t>se evaluará </a:t>
            </a:r>
            <a:r>
              <a:rPr lang="es-ES_tradnl" sz="2400" dirty="0" smtClean="0">
                <a:solidFill>
                  <a:srgbClr val="002060"/>
                </a:solidFill>
              </a:rPr>
              <a:t>considerando </a:t>
            </a:r>
            <a:r>
              <a:rPr lang="es-ES_tradnl" sz="2400" dirty="0">
                <a:solidFill>
                  <a:srgbClr val="002060"/>
                </a:solidFill>
              </a:rPr>
              <a:t>las características  de la aseguradora y de las actividades </a:t>
            </a:r>
            <a:r>
              <a:rPr lang="es-ES_tradnl" sz="2400" dirty="0" smtClean="0">
                <a:solidFill>
                  <a:srgbClr val="002060"/>
                </a:solidFill>
              </a:rPr>
              <a:t>significativas que realiza.</a:t>
            </a:r>
            <a:endParaRPr lang="es-ES_tradnl" sz="2400" dirty="0" smtClean="0">
              <a:solidFill>
                <a:srgbClr val="6600FF"/>
              </a:solidFill>
            </a:endParaRPr>
          </a:p>
          <a:p>
            <a:pPr algn="just"/>
            <a:endParaRPr lang="es-CL" sz="900" dirty="0">
              <a:solidFill>
                <a:srgbClr val="6600FF"/>
              </a:solidFill>
            </a:endParaRPr>
          </a:p>
          <a:p>
            <a:pPr algn="just"/>
            <a:r>
              <a:rPr lang="es-ES_tradnl" sz="2400" dirty="0">
                <a:solidFill>
                  <a:srgbClr val="002060"/>
                </a:solidFill>
              </a:rPr>
              <a:t>El </a:t>
            </a:r>
            <a:r>
              <a:rPr lang="es-ES_tradnl" sz="2400" b="1" dirty="0">
                <a:solidFill>
                  <a:srgbClr val="002060"/>
                </a:solidFill>
              </a:rPr>
              <a:t>riesgo inherente legal y </a:t>
            </a:r>
            <a:r>
              <a:rPr lang="es-ES_tradnl" sz="2400" b="1" dirty="0" smtClean="0">
                <a:solidFill>
                  <a:srgbClr val="002060"/>
                </a:solidFill>
              </a:rPr>
              <a:t>regulatorio, </a:t>
            </a:r>
            <a:r>
              <a:rPr lang="es-ES_tradnl" sz="2400" dirty="0">
                <a:solidFill>
                  <a:srgbClr val="002060"/>
                </a:solidFill>
              </a:rPr>
              <a:t>se </a:t>
            </a:r>
            <a:r>
              <a:rPr lang="es-ES_tradnl" sz="2400" dirty="0" smtClean="0">
                <a:solidFill>
                  <a:srgbClr val="002060"/>
                </a:solidFill>
              </a:rPr>
              <a:t>evaluará</a:t>
            </a:r>
            <a:r>
              <a:rPr lang="es-ES_tradnl" sz="2400" dirty="0">
                <a:solidFill>
                  <a:srgbClr val="002060"/>
                </a:solidFill>
              </a:rPr>
              <a:t> para cada actividad </a:t>
            </a:r>
            <a:r>
              <a:rPr lang="es-ES_tradnl" sz="2400" dirty="0" smtClean="0">
                <a:solidFill>
                  <a:srgbClr val="002060"/>
                </a:solidFill>
              </a:rPr>
              <a:t>significativa</a:t>
            </a:r>
            <a:r>
              <a:rPr lang="es-ES_tradnl" sz="2400" dirty="0">
                <a:solidFill>
                  <a:srgbClr val="002060"/>
                </a:solidFill>
              </a:rPr>
              <a:t> </a:t>
            </a:r>
            <a:r>
              <a:rPr lang="es-ES_tradnl" sz="2400" dirty="0" smtClean="0">
                <a:solidFill>
                  <a:srgbClr val="002060"/>
                </a:solidFill>
              </a:rPr>
              <a:t>respecto </a:t>
            </a:r>
            <a:r>
              <a:rPr lang="es-ES_tradnl" sz="2400" dirty="0">
                <a:solidFill>
                  <a:srgbClr val="002060"/>
                </a:solidFill>
              </a:rPr>
              <a:t>de la regulación que le es </a:t>
            </a:r>
            <a:r>
              <a:rPr lang="es-ES_tradnl" sz="2400" dirty="0" smtClean="0">
                <a:solidFill>
                  <a:srgbClr val="002060"/>
                </a:solidFill>
              </a:rPr>
              <a:t>aplicable.</a:t>
            </a:r>
            <a:endParaRPr lang="es-CL" sz="2400" dirty="0">
              <a:solidFill>
                <a:srgbClr val="002060"/>
              </a:solidFill>
            </a:endParaRPr>
          </a:p>
          <a:p>
            <a:pPr marL="0" indent="0">
              <a:buNone/>
            </a:pPr>
            <a:endParaRPr lang="es-CL" sz="2100" dirty="0" smtClean="0"/>
          </a:p>
        </p:txBody>
      </p:sp>
      <p:sp>
        <p:nvSpPr>
          <p:cNvPr id="4" name="3 Marcador de número de diapositiva"/>
          <p:cNvSpPr>
            <a:spLocks noGrp="1"/>
          </p:cNvSpPr>
          <p:nvPr>
            <p:ph type="sldNum" sz="quarter" idx="12"/>
          </p:nvPr>
        </p:nvSpPr>
        <p:spPr/>
        <p:txBody>
          <a:bodyPr/>
          <a:lstStyle/>
          <a:p>
            <a:fld id="{F7F384E3-EC3D-4EF8-ADC1-38228C1D79E1}" type="slidenum">
              <a:rPr lang="es-CL" smtClean="0"/>
              <a:t>18</a:t>
            </a:fld>
            <a:endParaRPr lang="es-CL"/>
          </a:p>
        </p:txBody>
      </p:sp>
    </p:spTree>
    <p:extLst>
      <p:ext uri="{BB962C8B-B14F-4D97-AF65-F5344CB8AC3E}">
        <p14:creationId xmlns:p14="http://schemas.microsoft.com/office/powerpoint/2010/main" val="11546796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23528" y="188640"/>
            <a:ext cx="8363272" cy="720080"/>
          </a:xfrm>
        </p:spPr>
        <p:txBody>
          <a:bodyPr>
            <a:normAutofit/>
          </a:bodyPr>
          <a:lstStyle/>
          <a:p>
            <a:pPr algn="ctr"/>
            <a:r>
              <a:rPr lang="es-CL" sz="3200" b="1" dirty="0" smtClean="0">
                <a:solidFill>
                  <a:srgbClr val="002060"/>
                </a:solidFill>
              </a:rPr>
              <a:t>2 b) Riesgos </a:t>
            </a:r>
            <a:r>
              <a:rPr lang="es-CL" sz="3200" b="1" dirty="0">
                <a:solidFill>
                  <a:srgbClr val="002060"/>
                </a:solidFill>
              </a:rPr>
              <a:t>Inherentes</a:t>
            </a:r>
            <a:endParaRPr lang="es-CL" sz="3200" dirty="0">
              <a:solidFill>
                <a:srgbClr val="002060"/>
              </a:solidFill>
            </a:endParaRPr>
          </a:p>
        </p:txBody>
      </p:sp>
      <p:sp>
        <p:nvSpPr>
          <p:cNvPr id="5" name="4 CuadroTexto"/>
          <p:cNvSpPr txBox="1"/>
          <p:nvPr/>
        </p:nvSpPr>
        <p:spPr>
          <a:xfrm>
            <a:off x="179512" y="1196752"/>
            <a:ext cx="8712968" cy="461665"/>
          </a:xfrm>
          <a:prstGeom prst="rect">
            <a:avLst/>
          </a:prstGeom>
          <a:noFill/>
        </p:spPr>
        <p:txBody>
          <a:bodyPr wrap="square" rtlCol="0">
            <a:spAutoFit/>
          </a:bodyPr>
          <a:lstStyle/>
          <a:p>
            <a:pPr algn="just"/>
            <a:r>
              <a:rPr lang="es-CL" sz="2400" dirty="0" smtClean="0">
                <a:solidFill>
                  <a:srgbClr val="002060"/>
                </a:solidFill>
              </a:rPr>
              <a:t>En resumen:</a:t>
            </a:r>
            <a:endParaRPr lang="es-CL" sz="2400" dirty="0">
              <a:solidFill>
                <a:srgbClr val="002060"/>
              </a:solidFill>
            </a:endParaRPr>
          </a:p>
        </p:txBody>
      </p:sp>
      <p:pic>
        <p:nvPicPr>
          <p:cNvPr id="2061"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1772816"/>
            <a:ext cx="6840760" cy="4415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número de diapositiva"/>
          <p:cNvSpPr>
            <a:spLocks noGrp="1"/>
          </p:cNvSpPr>
          <p:nvPr>
            <p:ph type="sldNum" sz="quarter" idx="12"/>
          </p:nvPr>
        </p:nvSpPr>
        <p:spPr/>
        <p:txBody>
          <a:bodyPr/>
          <a:lstStyle/>
          <a:p>
            <a:fld id="{F7F384E3-EC3D-4EF8-ADC1-38228C1D79E1}" type="slidenum">
              <a:rPr lang="es-CL" smtClean="0">
                <a:solidFill>
                  <a:prstClr val="black">
                    <a:tint val="75000"/>
                  </a:prstClr>
                </a:solidFill>
              </a:rPr>
              <a:pPr/>
              <a:t>19</a:t>
            </a:fld>
            <a:endParaRPr lang="es-CL">
              <a:solidFill>
                <a:prstClr val="black">
                  <a:tint val="75000"/>
                </a:prstClr>
              </a:solidFill>
            </a:endParaRPr>
          </a:p>
        </p:txBody>
      </p:sp>
    </p:spTree>
    <p:extLst>
      <p:ext uri="{BB962C8B-B14F-4D97-AF65-F5344CB8AC3E}">
        <p14:creationId xmlns:p14="http://schemas.microsoft.com/office/powerpoint/2010/main" val="2435562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67544" y="1340768"/>
            <a:ext cx="7992888" cy="4464496"/>
          </a:xfrm>
        </p:spPr>
        <p:txBody>
          <a:bodyPr>
            <a:normAutofit/>
          </a:bodyPr>
          <a:lstStyle/>
          <a:p>
            <a:pPr marL="571500" indent="-571500" algn="just">
              <a:buFont typeface="+mj-lt"/>
              <a:buAutoNum type="romanUcPeriod"/>
            </a:pPr>
            <a:r>
              <a:rPr lang="es-CL" dirty="0" smtClean="0">
                <a:solidFill>
                  <a:schemeClr val="tx2"/>
                </a:solidFill>
              </a:rPr>
              <a:t>Supervisión de Solvencia en Base a Riesgos</a:t>
            </a:r>
          </a:p>
          <a:p>
            <a:pPr marL="571500" indent="-571500" algn="just">
              <a:buFont typeface="+mj-lt"/>
              <a:buAutoNum type="romanUcPeriod"/>
            </a:pPr>
            <a:r>
              <a:rPr lang="es-CL" dirty="0" smtClean="0">
                <a:solidFill>
                  <a:schemeClr val="tx2"/>
                </a:solidFill>
              </a:rPr>
              <a:t>Cambios en la Estructura de la Intendencia</a:t>
            </a:r>
          </a:p>
          <a:p>
            <a:pPr marL="514350" indent="-514350" algn="just">
              <a:buFont typeface="+mj-lt"/>
              <a:buAutoNum type="romanUcPeriod"/>
            </a:pPr>
            <a:endParaRPr lang="es-CL" sz="900" dirty="0" smtClean="0">
              <a:solidFill>
                <a:schemeClr val="tx2"/>
              </a:solidFill>
            </a:endParaRPr>
          </a:p>
          <a:p>
            <a:pPr marL="514350" indent="-514350" algn="just">
              <a:buFont typeface="+mj-lt"/>
              <a:buAutoNum type="romanUcPeriod"/>
            </a:pPr>
            <a:r>
              <a:rPr lang="es-CL" dirty="0" smtClean="0">
                <a:solidFill>
                  <a:schemeClr val="tx2"/>
                </a:solidFill>
              </a:rPr>
              <a:t>Evaluación de la Solvencia de las Aseguradoras</a:t>
            </a:r>
          </a:p>
          <a:p>
            <a:pPr marL="914400" lvl="1" indent="-514350" algn="just">
              <a:buFont typeface="+mj-lt"/>
              <a:buAutoNum type="arabicPeriod"/>
            </a:pPr>
            <a:r>
              <a:rPr lang="es-CL" dirty="0" smtClean="0">
                <a:solidFill>
                  <a:schemeClr val="tx2"/>
                </a:solidFill>
              </a:rPr>
              <a:t>Evaluación de riesgos inicial</a:t>
            </a:r>
          </a:p>
          <a:p>
            <a:pPr marL="914400" lvl="1" indent="-514350" algn="just">
              <a:buFont typeface="+mj-lt"/>
              <a:buAutoNum type="arabicPeriod"/>
            </a:pPr>
            <a:r>
              <a:rPr lang="es-CL" dirty="0" smtClean="0">
                <a:solidFill>
                  <a:schemeClr val="tx2"/>
                </a:solidFill>
              </a:rPr>
              <a:t>Matriz de Riesgo </a:t>
            </a:r>
          </a:p>
          <a:p>
            <a:pPr marL="914400" lvl="1" indent="-514350" algn="just">
              <a:buFont typeface="+mj-lt"/>
              <a:buAutoNum type="arabicPeriod"/>
            </a:pPr>
            <a:r>
              <a:rPr lang="es-CL" dirty="0" smtClean="0">
                <a:solidFill>
                  <a:schemeClr val="tx2"/>
                </a:solidFill>
              </a:rPr>
              <a:t>Evaluación de Solvencia</a:t>
            </a:r>
          </a:p>
          <a:p>
            <a:pPr marL="914400" lvl="1" indent="-514350" algn="just">
              <a:buFont typeface="+mj-lt"/>
              <a:buAutoNum type="arabicPeriod"/>
            </a:pPr>
            <a:r>
              <a:rPr lang="es-CL" dirty="0" smtClean="0">
                <a:solidFill>
                  <a:schemeClr val="tx2"/>
                </a:solidFill>
              </a:rPr>
              <a:t>Acciones de Supervisión y Seguimiento</a:t>
            </a:r>
          </a:p>
          <a:p>
            <a:pPr marL="400050" lvl="1" indent="0" algn="just">
              <a:buNone/>
            </a:pPr>
            <a:endParaRPr lang="es-CL" sz="1000" dirty="0" smtClean="0">
              <a:solidFill>
                <a:schemeClr val="tx2"/>
              </a:solidFill>
            </a:endParaRPr>
          </a:p>
          <a:p>
            <a:pPr marL="514350" indent="-514350" algn="just">
              <a:buFont typeface="+mj-lt"/>
              <a:buAutoNum type="romanUcPeriod"/>
            </a:pPr>
            <a:r>
              <a:rPr lang="es-CL" dirty="0" smtClean="0">
                <a:solidFill>
                  <a:schemeClr val="tx2"/>
                </a:solidFill>
              </a:rPr>
              <a:t>¿Qué esperamos?</a:t>
            </a:r>
          </a:p>
          <a:p>
            <a:pPr marL="514350" indent="-514350" algn="just">
              <a:buFont typeface="+mj-lt"/>
              <a:buAutoNum type="romanUcPeriod"/>
            </a:pPr>
            <a:endParaRPr lang="es-CL" dirty="0" smtClean="0"/>
          </a:p>
          <a:p>
            <a:pPr marL="514350" indent="-514350" algn="just">
              <a:buFont typeface="+mj-lt"/>
              <a:buAutoNum type="romanUcPeriod"/>
            </a:pPr>
            <a:endParaRPr lang="es-CL" dirty="0" smtClean="0"/>
          </a:p>
          <a:p>
            <a:pPr marL="914400" lvl="1" indent="-514350" algn="just">
              <a:buFont typeface="+mj-lt"/>
              <a:buAutoNum type="arabicPeriod"/>
            </a:pPr>
            <a:endParaRPr lang="es-CL" dirty="0" smtClean="0"/>
          </a:p>
          <a:p>
            <a:pPr marL="0" indent="0" algn="just">
              <a:buNone/>
            </a:pPr>
            <a:endParaRPr lang="es-CL" dirty="0" smtClean="0"/>
          </a:p>
          <a:p>
            <a:pPr marL="0" indent="0" algn="just">
              <a:buNone/>
              <a:defRPr/>
            </a:pPr>
            <a:endParaRPr lang="es-ES_tradnl" sz="1200" b="1" dirty="0" smtClean="0"/>
          </a:p>
          <a:p>
            <a:pPr marL="0" indent="0" algn="just">
              <a:buNone/>
              <a:defRPr/>
            </a:pPr>
            <a:endParaRPr lang="es-ES_tradnl" sz="1200" b="1" dirty="0"/>
          </a:p>
          <a:p>
            <a:pPr marL="457200" lvl="1" indent="0">
              <a:buNone/>
            </a:pPr>
            <a:endParaRPr lang="es-CL" dirty="0"/>
          </a:p>
        </p:txBody>
      </p:sp>
      <p:sp>
        <p:nvSpPr>
          <p:cNvPr id="4" name="3 Rectángulo"/>
          <p:cNvSpPr/>
          <p:nvPr/>
        </p:nvSpPr>
        <p:spPr>
          <a:xfrm>
            <a:off x="1043608" y="188913"/>
            <a:ext cx="6823099" cy="615553"/>
          </a:xfrm>
          <a:prstGeom prst="rect">
            <a:avLst/>
          </a:prstGeom>
        </p:spPr>
        <p:txBody>
          <a:bodyPr wrap="square">
            <a:spAutoFit/>
          </a:bodyPr>
          <a:lstStyle/>
          <a:p>
            <a:pPr algn="ctr">
              <a:defRPr/>
            </a:pPr>
            <a:r>
              <a:rPr lang="es-MX" sz="3400" b="1" spc="-100" dirty="0" smtClean="0">
                <a:solidFill>
                  <a:schemeClr val="tx2"/>
                </a:solidFill>
              </a:rPr>
              <a:t>Estructura de la Presentación</a:t>
            </a:r>
            <a:endParaRPr lang="es-CL" sz="3400" b="1" spc="-100" dirty="0">
              <a:solidFill>
                <a:schemeClr val="tx2"/>
              </a:solidFill>
              <a:latin typeface="+mj-lt"/>
              <a:ea typeface="+mj-ea"/>
              <a:cs typeface="+mj-cs"/>
            </a:endParaRPr>
          </a:p>
        </p:txBody>
      </p:sp>
      <p:sp>
        <p:nvSpPr>
          <p:cNvPr id="2" name="1 Marcador de número de diapositiva"/>
          <p:cNvSpPr>
            <a:spLocks noGrp="1"/>
          </p:cNvSpPr>
          <p:nvPr>
            <p:ph type="sldNum" sz="quarter" idx="12"/>
          </p:nvPr>
        </p:nvSpPr>
        <p:spPr/>
        <p:txBody>
          <a:bodyPr/>
          <a:lstStyle/>
          <a:p>
            <a:fld id="{F7F384E3-EC3D-4EF8-ADC1-38228C1D79E1}" type="slidenum">
              <a:rPr lang="es-CL" smtClean="0"/>
              <a:pPr/>
              <a:t>2</a:t>
            </a:fld>
            <a:endParaRPr lang="es-CL" dirty="0"/>
          </a:p>
        </p:txBody>
      </p:sp>
    </p:spTree>
    <p:extLst>
      <p:ext uri="{BB962C8B-B14F-4D97-AF65-F5344CB8AC3E}">
        <p14:creationId xmlns:p14="http://schemas.microsoft.com/office/powerpoint/2010/main" val="13487935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L" sz="3200" b="1" dirty="0" smtClean="0">
                <a:solidFill>
                  <a:srgbClr val="002060"/>
                </a:solidFill>
              </a:rPr>
              <a:t>2 b) Riesgos Inherentes</a:t>
            </a:r>
            <a:endParaRPr lang="es-CL" sz="3200" b="1" dirty="0">
              <a:solidFill>
                <a:srgbClr val="002060"/>
              </a:solidFill>
            </a:endParaRPr>
          </a:p>
        </p:txBody>
      </p:sp>
      <p:sp>
        <p:nvSpPr>
          <p:cNvPr id="3" name="2 Marcador de contenido"/>
          <p:cNvSpPr>
            <a:spLocks noGrp="1"/>
          </p:cNvSpPr>
          <p:nvPr>
            <p:ph idx="1"/>
          </p:nvPr>
        </p:nvSpPr>
        <p:spPr>
          <a:xfrm>
            <a:off x="179512" y="1556792"/>
            <a:ext cx="8712968" cy="1080120"/>
          </a:xfrm>
        </p:spPr>
        <p:txBody>
          <a:bodyPr>
            <a:normAutofit/>
          </a:bodyPr>
          <a:lstStyle/>
          <a:p>
            <a:pPr marL="0" indent="0" algn="just">
              <a:buNone/>
            </a:pPr>
            <a:r>
              <a:rPr lang="es-ES_tradnl" sz="2800" dirty="0" smtClean="0">
                <a:solidFill>
                  <a:srgbClr val="002060"/>
                </a:solidFill>
              </a:rPr>
              <a:t>En </a:t>
            </a:r>
            <a:r>
              <a:rPr lang="es-ES_tradnl" sz="2800" dirty="0">
                <a:solidFill>
                  <a:srgbClr val="002060"/>
                </a:solidFill>
              </a:rPr>
              <a:t>la práctica los riesgos inherentes serán evaluados </a:t>
            </a:r>
            <a:r>
              <a:rPr lang="es-ES_tradnl" sz="2800" dirty="0" smtClean="0">
                <a:solidFill>
                  <a:srgbClr val="002060"/>
                </a:solidFill>
              </a:rPr>
              <a:t>de la siguiente forma:</a:t>
            </a:r>
          </a:p>
          <a:p>
            <a:pPr algn="just"/>
            <a:endParaRPr lang="es-ES_tradnl" dirty="0"/>
          </a:p>
          <a:p>
            <a:pPr algn="just"/>
            <a:endParaRPr lang="es-ES_tradnl" dirty="0" smtClean="0"/>
          </a:p>
          <a:p>
            <a:pPr algn="just"/>
            <a:endParaRPr lang="es-ES_tradnl" dirty="0" smtClean="0"/>
          </a:p>
          <a:p>
            <a:pPr marL="114300" indent="0">
              <a:buNone/>
            </a:pPr>
            <a:endParaRPr lang="es-ES_tradnl" dirty="0"/>
          </a:p>
          <a:p>
            <a:pPr marL="411480" lvl="1" indent="0">
              <a:buNone/>
            </a:pPr>
            <a:endParaRPr lang="es-CL" dirty="0"/>
          </a:p>
        </p:txBody>
      </p:sp>
      <p:sp>
        <p:nvSpPr>
          <p:cNvPr id="4" name="3 Redondear rectángulo de esquina diagonal"/>
          <p:cNvSpPr/>
          <p:nvPr/>
        </p:nvSpPr>
        <p:spPr>
          <a:xfrm>
            <a:off x="683568" y="3381437"/>
            <a:ext cx="1728192" cy="864096"/>
          </a:xfrm>
          <a:prstGeom prst="round2Diag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prstClr val="white"/>
                </a:solidFill>
              </a:rPr>
              <a:t>Evaluación Riesgo Inherente</a:t>
            </a:r>
            <a:endParaRPr lang="es-CL" dirty="0">
              <a:solidFill>
                <a:prstClr val="white"/>
              </a:solidFill>
            </a:endParaRPr>
          </a:p>
        </p:txBody>
      </p:sp>
      <p:sp>
        <p:nvSpPr>
          <p:cNvPr id="5" name="4 Más"/>
          <p:cNvSpPr/>
          <p:nvPr/>
        </p:nvSpPr>
        <p:spPr>
          <a:xfrm>
            <a:off x="5554960" y="3356992"/>
            <a:ext cx="457200" cy="457200"/>
          </a:xfrm>
          <a:prstGeom prst="mathPlu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prstClr val="white"/>
              </a:solidFill>
            </a:endParaRPr>
          </a:p>
        </p:txBody>
      </p:sp>
      <p:sp>
        <p:nvSpPr>
          <p:cNvPr id="6" name="5 Menos"/>
          <p:cNvSpPr/>
          <p:nvPr/>
        </p:nvSpPr>
        <p:spPr>
          <a:xfrm>
            <a:off x="5554960" y="3789040"/>
            <a:ext cx="457200" cy="457200"/>
          </a:xfrm>
          <a:prstGeom prst="mathMinu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prstClr val="white"/>
              </a:solidFill>
            </a:endParaRPr>
          </a:p>
        </p:txBody>
      </p:sp>
      <p:sp>
        <p:nvSpPr>
          <p:cNvPr id="8" name="7 Igual que"/>
          <p:cNvSpPr/>
          <p:nvPr/>
        </p:nvSpPr>
        <p:spPr>
          <a:xfrm>
            <a:off x="2606615" y="3490319"/>
            <a:ext cx="648072" cy="646332"/>
          </a:xfrm>
          <a:prstGeom prst="mathEqual">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prstClr val="black"/>
              </a:solidFill>
            </a:endParaRPr>
          </a:p>
        </p:txBody>
      </p:sp>
      <p:sp>
        <p:nvSpPr>
          <p:cNvPr id="12" name="11 Redondear rectángulo de esquina diagonal"/>
          <p:cNvSpPr/>
          <p:nvPr/>
        </p:nvSpPr>
        <p:spPr>
          <a:xfrm>
            <a:off x="3419872" y="3356992"/>
            <a:ext cx="1728192" cy="864096"/>
          </a:xfrm>
          <a:prstGeom prst="round2Diag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prstClr val="white"/>
                </a:solidFill>
              </a:rPr>
              <a:t>Evaluación Cuantitativa del Riesgo</a:t>
            </a:r>
          </a:p>
        </p:txBody>
      </p:sp>
      <p:sp>
        <p:nvSpPr>
          <p:cNvPr id="13" name="12 Redondear rectángulo de esquina diagonal"/>
          <p:cNvSpPr/>
          <p:nvPr/>
        </p:nvSpPr>
        <p:spPr>
          <a:xfrm>
            <a:off x="6300192" y="3356992"/>
            <a:ext cx="1944216" cy="864096"/>
          </a:xfrm>
          <a:prstGeom prst="round2Diag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prstClr val="white"/>
                </a:solidFill>
              </a:rPr>
              <a:t>Opinión Fundada</a:t>
            </a:r>
          </a:p>
          <a:p>
            <a:pPr algn="ctr"/>
            <a:r>
              <a:rPr lang="es-CL" dirty="0">
                <a:solidFill>
                  <a:prstClr val="white"/>
                </a:solidFill>
              </a:rPr>
              <a:t>Unidad</a:t>
            </a:r>
          </a:p>
        </p:txBody>
      </p:sp>
      <p:sp>
        <p:nvSpPr>
          <p:cNvPr id="7" name="6 Marcador de número de diapositiva"/>
          <p:cNvSpPr>
            <a:spLocks noGrp="1"/>
          </p:cNvSpPr>
          <p:nvPr>
            <p:ph type="sldNum" sz="quarter" idx="12"/>
          </p:nvPr>
        </p:nvSpPr>
        <p:spPr/>
        <p:txBody>
          <a:bodyPr/>
          <a:lstStyle/>
          <a:p>
            <a:fld id="{F7F384E3-EC3D-4EF8-ADC1-38228C1D79E1}" type="slidenum">
              <a:rPr lang="es-CL" smtClean="0"/>
              <a:t>20</a:t>
            </a:fld>
            <a:endParaRPr lang="es-CL"/>
          </a:p>
        </p:txBody>
      </p:sp>
    </p:spTree>
    <p:extLst>
      <p:ext uri="{BB962C8B-B14F-4D97-AF65-F5344CB8AC3E}">
        <p14:creationId xmlns:p14="http://schemas.microsoft.com/office/powerpoint/2010/main" val="36622917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39552" y="2852936"/>
            <a:ext cx="8229600" cy="1143000"/>
          </a:xfrm>
        </p:spPr>
        <p:txBody>
          <a:bodyPr>
            <a:normAutofit fontScale="90000"/>
          </a:bodyPr>
          <a:lstStyle/>
          <a:p>
            <a:r>
              <a:rPr lang="es-CL" dirty="0" smtClean="0">
                <a:solidFill>
                  <a:srgbClr val="002060"/>
                </a:solidFill>
              </a:rPr>
              <a:t>Riesgos Inherentes de Crédito y Mercado</a:t>
            </a:r>
            <a:endParaRPr lang="es-CL" dirty="0">
              <a:solidFill>
                <a:srgbClr val="002060"/>
              </a:solidFill>
            </a:endParaRPr>
          </a:p>
        </p:txBody>
      </p:sp>
      <p:sp>
        <p:nvSpPr>
          <p:cNvPr id="4" name="3 Marcador de número de diapositiva"/>
          <p:cNvSpPr>
            <a:spLocks noGrp="1"/>
          </p:cNvSpPr>
          <p:nvPr>
            <p:ph type="sldNum" sz="quarter" idx="12"/>
          </p:nvPr>
        </p:nvSpPr>
        <p:spPr/>
        <p:txBody>
          <a:bodyPr/>
          <a:lstStyle/>
          <a:p>
            <a:fld id="{F7F384E3-EC3D-4EF8-ADC1-38228C1D79E1}" type="slidenum">
              <a:rPr lang="es-CL" smtClean="0"/>
              <a:t>21</a:t>
            </a:fld>
            <a:endParaRPr lang="es-CL"/>
          </a:p>
        </p:txBody>
      </p:sp>
    </p:spTree>
    <p:extLst>
      <p:ext uri="{BB962C8B-B14F-4D97-AF65-F5344CB8AC3E}">
        <p14:creationId xmlns:p14="http://schemas.microsoft.com/office/powerpoint/2010/main" val="878740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sz="3200" b="1" dirty="0" smtClean="0">
                <a:solidFill>
                  <a:srgbClr val="002060"/>
                </a:solidFill>
              </a:rPr>
              <a:t>2 b) Riesgos </a:t>
            </a:r>
            <a:r>
              <a:rPr lang="es-CL" sz="3200" b="1" dirty="0">
                <a:solidFill>
                  <a:srgbClr val="002060"/>
                </a:solidFill>
              </a:rPr>
              <a:t>Inherentes</a:t>
            </a:r>
            <a:endParaRPr lang="es-CL" sz="3200" dirty="0">
              <a:solidFill>
                <a:srgbClr val="002060"/>
              </a:solidFill>
            </a:endParaRPr>
          </a:p>
        </p:txBody>
      </p:sp>
      <p:sp>
        <p:nvSpPr>
          <p:cNvPr id="3" name="2 Marcador de contenido"/>
          <p:cNvSpPr>
            <a:spLocks noGrp="1"/>
          </p:cNvSpPr>
          <p:nvPr>
            <p:ph idx="1"/>
          </p:nvPr>
        </p:nvSpPr>
        <p:spPr>
          <a:xfrm>
            <a:off x="323528" y="1600200"/>
            <a:ext cx="8352928" cy="4277072"/>
          </a:xfrm>
        </p:spPr>
        <p:txBody>
          <a:bodyPr>
            <a:normAutofit fontScale="92500" lnSpcReduction="20000"/>
          </a:bodyPr>
          <a:lstStyle/>
          <a:p>
            <a:pPr marL="0" indent="0" algn="just">
              <a:buNone/>
            </a:pPr>
            <a:r>
              <a:rPr lang="es-CL" sz="2800" b="1" dirty="0" smtClean="0">
                <a:solidFill>
                  <a:srgbClr val="0070C0"/>
                </a:solidFill>
              </a:rPr>
              <a:t>Riesgo de Crédito: </a:t>
            </a:r>
          </a:p>
          <a:p>
            <a:pPr marL="0" indent="0" algn="just">
              <a:buNone/>
            </a:pPr>
            <a:endParaRPr lang="es-CL" sz="2800" b="1" dirty="0" smtClean="0">
              <a:solidFill>
                <a:srgbClr val="0070C0"/>
              </a:solidFill>
            </a:endParaRPr>
          </a:p>
          <a:p>
            <a:pPr marL="0" indent="0" algn="just">
              <a:buNone/>
            </a:pPr>
            <a:r>
              <a:rPr lang="es-CL" sz="2800" dirty="0" smtClean="0">
                <a:solidFill>
                  <a:srgbClr val="002060"/>
                </a:solidFill>
              </a:rPr>
              <a:t>Corresponde al riesgo de </a:t>
            </a:r>
            <a:r>
              <a:rPr lang="es-CL" sz="2800" b="1" dirty="0" smtClean="0">
                <a:solidFill>
                  <a:srgbClr val="002060"/>
                </a:solidFill>
              </a:rPr>
              <a:t>incumplimiento de deudores y contrapartes</a:t>
            </a:r>
            <a:r>
              <a:rPr lang="es-CL" sz="2800" dirty="0" smtClean="0">
                <a:solidFill>
                  <a:srgbClr val="002060"/>
                </a:solidFill>
              </a:rPr>
              <a:t> de la compañía y el riesgo de </a:t>
            </a:r>
            <a:r>
              <a:rPr lang="es-CL" sz="2800" b="1" dirty="0" smtClean="0">
                <a:solidFill>
                  <a:srgbClr val="002060"/>
                </a:solidFill>
              </a:rPr>
              <a:t>pérdida de valor de los activos</a:t>
            </a:r>
            <a:r>
              <a:rPr lang="es-CL" sz="2800" dirty="0" smtClean="0">
                <a:solidFill>
                  <a:srgbClr val="002060"/>
                </a:solidFill>
              </a:rPr>
              <a:t>, debido a un deterioro en la calidad de crédito de </a:t>
            </a:r>
            <a:r>
              <a:rPr lang="es-CL" sz="2800" dirty="0">
                <a:solidFill>
                  <a:srgbClr val="002060"/>
                </a:solidFill>
              </a:rPr>
              <a:t>éstos </a:t>
            </a:r>
            <a:r>
              <a:rPr lang="es-ES_tradnl" sz="2800" dirty="0">
                <a:solidFill>
                  <a:srgbClr val="002060"/>
                </a:solidFill>
              </a:rPr>
              <a:t>últimos. </a:t>
            </a:r>
          </a:p>
          <a:p>
            <a:pPr marL="0" indent="0" algn="just">
              <a:buNone/>
            </a:pPr>
            <a:endParaRPr lang="es-ES_tradnl" sz="2800" dirty="0"/>
          </a:p>
          <a:p>
            <a:pPr marL="0" indent="0" algn="just">
              <a:buNone/>
            </a:pPr>
            <a:r>
              <a:rPr lang="es-ES_tradnl" sz="2800" dirty="0">
                <a:solidFill>
                  <a:srgbClr val="002060"/>
                </a:solidFill>
              </a:rPr>
              <a:t>Al evaluar el riesgo de </a:t>
            </a:r>
            <a:r>
              <a:rPr lang="es-ES_tradnl" sz="2800" dirty="0" smtClean="0">
                <a:solidFill>
                  <a:srgbClr val="002060"/>
                </a:solidFill>
              </a:rPr>
              <a:t>crédito, </a:t>
            </a:r>
            <a:r>
              <a:rPr lang="es-ES_tradnl" sz="2800" dirty="0">
                <a:solidFill>
                  <a:srgbClr val="002060"/>
                </a:solidFill>
              </a:rPr>
              <a:t>se considera la exposición de la aseguradora con emisores de instrumentos financieros, deudores de créditos, </a:t>
            </a:r>
            <a:r>
              <a:rPr lang="es-ES_tradnl" sz="2800" dirty="0" smtClean="0">
                <a:solidFill>
                  <a:srgbClr val="002060"/>
                </a:solidFill>
              </a:rPr>
              <a:t>asegurados, reasegurados</a:t>
            </a:r>
            <a:r>
              <a:rPr lang="es-ES_tradnl" sz="2800" dirty="0">
                <a:solidFill>
                  <a:srgbClr val="002060"/>
                </a:solidFill>
              </a:rPr>
              <a:t>, reaseguradores e intermediarios, entre otros.</a:t>
            </a:r>
            <a:endParaRPr lang="es-CL" sz="2800" dirty="0">
              <a:solidFill>
                <a:srgbClr val="002060"/>
              </a:solidFill>
            </a:endParaRPr>
          </a:p>
          <a:p>
            <a:pPr marL="0" indent="0" algn="just">
              <a:buNone/>
            </a:pPr>
            <a:endParaRPr lang="es-CL" sz="2800" dirty="0">
              <a:solidFill>
                <a:srgbClr val="002060"/>
              </a:solidFill>
            </a:endParaRPr>
          </a:p>
        </p:txBody>
      </p:sp>
      <p:sp>
        <p:nvSpPr>
          <p:cNvPr id="4" name="3 Marcador de número de diapositiva"/>
          <p:cNvSpPr>
            <a:spLocks noGrp="1"/>
          </p:cNvSpPr>
          <p:nvPr>
            <p:ph type="sldNum" sz="quarter" idx="12"/>
          </p:nvPr>
        </p:nvSpPr>
        <p:spPr/>
        <p:txBody>
          <a:bodyPr/>
          <a:lstStyle/>
          <a:p>
            <a:fld id="{F7F384E3-EC3D-4EF8-ADC1-38228C1D79E1}" type="slidenum">
              <a:rPr lang="es-CL" smtClean="0"/>
              <a:t>22</a:t>
            </a:fld>
            <a:endParaRPr lang="es-CL"/>
          </a:p>
        </p:txBody>
      </p:sp>
    </p:spTree>
    <p:extLst>
      <p:ext uri="{BB962C8B-B14F-4D97-AF65-F5344CB8AC3E}">
        <p14:creationId xmlns:p14="http://schemas.microsoft.com/office/powerpoint/2010/main" val="36190670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sz="3200" b="1" dirty="0">
                <a:solidFill>
                  <a:srgbClr val="002060"/>
                </a:solidFill>
              </a:rPr>
              <a:t>2 </a:t>
            </a:r>
            <a:r>
              <a:rPr lang="es-CL" sz="3200" b="1" dirty="0" smtClean="0">
                <a:solidFill>
                  <a:srgbClr val="002060"/>
                </a:solidFill>
              </a:rPr>
              <a:t>b) </a:t>
            </a:r>
            <a:r>
              <a:rPr lang="es-CL" sz="3200" b="1" dirty="0">
                <a:solidFill>
                  <a:srgbClr val="002060"/>
                </a:solidFill>
              </a:rPr>
              <a:t>Riesgos Inherentes</a:t>
            </a:r>
            <a:endParaRPr lang="es-CL" sz="3200" dirty="0">
              <a:solidFill>
                <a:srgbClr val="002060"/>
              </a:solidFill>
            </a:endParaRPr>
          </a:p>
        </p:txBody>
      </p:sp>
      <p:sp>
        <p:nvSpPr>
          <p:cNvPr id="3" name="2 Marcador de contenido"/>
          <p:cNvSpPr>
            <a:spLocks noGrp="1"/>
          </p:cNvSpPr>
          <p:nvPr>
            <p:ph idx="1"/>
          </p:nvPr>
        </p:nvSpPr>
        <p:spPr>
          <a:xfrm>
            <a:off x="467544" y="1484784"/>
            <a:ext cx="8064896" cy="4752528"/>
          </a:xfrm>
        </p:spPr>
        <p:txBody>
          <a:bodyPr>
            <a:normAutofit fontScale="70000" lnSpcReduction="20000"/>
          </a:bodyPr>
          <a:lstStyle/>
          <a:p>
            <a:pPr marL="0" indent="0">
              <a:buNone/>
            </a:pPr>
            <a:r>
              <a:rPr lang="es-CL" sz="3100" b="1" dirty="0" smtClean="0">
                <a:solidFill>
                  <a:srgbClr val="0070C0"/>
                </a:solidFill>
              </a:rPr>
              <a:t>Riesgo de Mercado: </a:t>
            </a:r>
          </a:p>
          <a:p>
            <a:pPr marL="0" indent="0">
              <a:buNone/>
            </a:pPr>
            <a:endParaRPr lang="es-CL" sz="2800" b="1" dirty="0" smtClean="0">
              <a:solidFill>
                <a:srgbClr val="0070C0"/>
              </a:solidFill>
            </a:endParaRPr>
          </a:p>
          <a:p>
            <a:pPr algn="just"/>
            <a:r>
              <a:rPr lang="es-CL" sz="3100" dirty="0">
                <a:solidFill>
                  <a:srgbClr val="002060"/>
                </a:solidFill>
              </a:rPr>
              <a:t>Corresponde al riesgo de </a:t>
            </a:r>
            <a:r>
              <a:rPr lang="es-CL" sz="3100" b="1" dirty="0">
                <a:solidFill>
                  <a:srgbClr val="002060"/>
                </a:solidFill>
              </a:rPr>
              <a:t>pérdidas </a:t>
            </a:r>
            <a:r>
              <a:rPr lang="es-CL" sz="3100" b="1" dirty="0" smtClean="0">
                <a:solidFill>
                  <a:srgbClr val="002060"/>
                </a:solidFill>
              </a:rPr>
              <a:t>por  </a:t>
            </a:r>
            <a:r>
              <a:rPr lang="es-CL" sz="3100" b="1" dirty="0">
                <a:solidFill>
                  <a:srgbClr val="002060"/>
                </a:solidFill>
              </a:rPr>
              <a:t>movimientos en el nivel </a:t>
            </a:r>
            <a:r>
              <a:rPr lang="es-CL" sz="3100" b="1" dirty="0" smtClean="0">
                <a:solidFill>
                  <a:srgbClr val="002060"/>
                </a:solidFill>
              </a:rPr>
              <a:t>de </a:t>
            </a:r>
            <a:r>
              <a:rPr lang="es-CL" sz="3100" b="1" dirty="0">
                <a:solidFill>
                  <a:srgbClr val="002060"/>
                </a:solidFill>
              </a:rPr>
              <a:t>los valores de mercado</a:t>
            </a:r>
            <a:r>
              <a:rPr lang="es-CL" sz="3100" dirty="0">
                <a:solidFill>
                  <a:srgbClr val="002060"/>
                </a:solidFill>
              </a:rPr>
              <a:t> de </a:t>
            </a:r>
            <a:r>
              <a:rPr lang="es-CL" sz="3100" dirty="0" smtClean="0">
                <a:solidFill>
                  <a:srgbClr val="002060"/>
                </a:solidFill>
              </a:rPr>
              <a:t>los activos netos de la compañía.</a:t>
            </a:r>
          </a:p>
          <a:p>
            <a:pPr marL="0" indent="0" algn="just">
              <a:buNone/>
            </a:pPr>
            <a:endParaRPr lang="es-CL" sz="3100" dirty="0" smtClean="0">
              <a:solidFill>
                <a:srgbClr val="002060"/>
              </a:solidFill>
            </a:endParaRPr>
          </a:p>
          <a:p>
            <a:pPr algn="just"/>
            <a:r>
              <a:rPr lang="es-CL" sz="3100" dirty="0">
                <a:solidFill>
                  <a:srgbClr val="002060"/>
                </a:solidFill>
              </a:rPr>
              <a:t>La exposición a este </a:t>
            </a:r>
            <a:r>
              <a:rPr lang="es-CL" sz="3100" dirty="0" smtClean="0">
                <a:solidFill>
                  <a:srgbClr val="002060"/>
                </a:solidFill>
              </a:rPr>
              <a:t>riesgo, </a:t>
            </a:r>
            <a:r>
              <a:rPr lang="es-CL" sz="3100" dirty="0">
                <a:solidFill>
                  <a:srgbClr val="002060"/>
                </a:solidFill>
              </a:rPr>
              <a:t>se deriva de los movimientos de las variables financieras, tales como precios de las acciones, tasas de interés, tipos de cambio, precios de los bienes inmuebles y precios de los instrumentos subyacentes en el caso de la exposición en instrumentos derivados.</a:t>
            </a:r>
          </a:p>
          <a:p>
            <a:pPr algn="just"/>
            <a:endParaRPr lang="es-CL" sz="2800" dirty="0" smtClean="0">
              <a:solidFill>
                <a:srgbClr val="002060"/>
              </a:solidFill>
            </a:endParaRPr>
          </a:p>
          <a:p>
            <a:r>
              <a:rPr lang="es-CL" sz="3100" dirty="0" smtClean="0">
                <a:solidFill>
                  <a:srgbClr val="002060"/>
                </a:solidFill>
              </a:rPr>
              <a:t>Comprende:</a:t>
            </a:r>
          </a:p>
          <a:p>
            <a:pPr lvl="1"/>
            <a:r>
              <a:rPr lang="es-CL" sz="3100" dirty="0" smtClean="0">
                <a:solidFill>
                  <a:srgbClr val="002060"/>
                </a:solidFill>
              </a:rPr>
              <a:t>Riesgo de precios </a:t>
            </a:r>
          </a:p>
          <a:p>
            <a:pPr lvl="1"/>
            <a:r>
              <a:rPr lang="es-CL" sz="3100" dirty="0" smtClean="0">
                <a:solidFill>
                  <a:srgbClr val="002060"/>
                </a:solidFill>
              </a:rPr>
              <a:t>Riesgo de tasas de interés</a:t>
            </a:r>
          </a:p>
          <a:p>
            <a:pPr lvl="1"/>
            <a:r>
              <a:rPr lang="es-CL" sz="3100" dirty="0" smtClean="0">
                <a:solidFill>
                  <a:srgbClr val="002060"/>
                </a:solidFill>
              </a:rPr>
              <a:t>Riesgo de reinversión</a:t>
            </a:r>
          </a:p>
          <a:p>
            <a:pPr marL="457200" lvl="1" indent="0">
              <a:buNone/>
            </a:pPr>
            <a:endParaRPr lang="es-CL" dirty="0" smtClean="0"/>
          </a:p>
          <a:p>
            <a:pPr lvl="1"/>
            <a:endParaRPr lang="es-CL" dirty="0"/>
          </a:p>
        </p:txBody>
      </p:sp>
      <p:sp>
        <p:nvSpPr>
          <p:cNvPr id="4" name="3 Marcador de número de diapositiva"/>
          <p:cNvSpPr>
            <a:spLocks noGrp="1"/>
          </p:cNvSpPr>
          <p:nvPr>
            <p:ph type="sldNum" sz="quarter" idx="12"/>
          </p:nvPr>
        </p:nvSpPr>
        <p:spPr/>
        <p:txBody>
          <a:bodyPr/>
          <a:lstStyle/>
          <a:p>
            <a:fld id="{F7F384E3-EC3D-4EF8-ADC1-38228C1D79E1}" type="slidenum">
              <a:rPr lang="es-CL" smtClean="0"/>
              <a:t>23</a:t>
            </a:fld>
            <a:endParaRPr lang="es-CL"/>
          </a:p>
        </p:txBody>
      </p:sp>
    </p:spTree>
    <p:extLst>
      <p:ext uri="{BB962C8B-B14F-4D97-AF65-F5344CB8AC3E}">
        <p14:creationId xmlns:p14="http://schemas.microsoft.com/office/powerpoint/2010/main" val="34312419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22114"/>
          </a:xfrm>
        </p:spPr>
        <p:txBody>
          <a:bodyPr>
            <a:normAutofit/>
          </a:bodyPr>
          <a:lstStyle/>
          <a:p>
            <a:r>
              <a:rPr lang="es-CL" sz="3200" b="1" dirty="0">
                <a:solidFill>
                  <a:srgbClr val="002060"/>
                </a:solidFill>
              </a:rPr>
              <a:t>2 </a:t>
            </a:r>
            <a:r>
              <a:rPr lang="es-CL" sz="3200" b="1" dirty="0" smtClean="0">
                <a:solidFill>
                  <a:srgbClr val="002060"/>
                </a:solidFill>
              </a:rPr>
              <a:t>b) </a:t>
            </a:r>
            <a:r>
              <a:rPr lang="es-CL" sz="3200" b="1" dirty="0">
                <a:solidFill>
                  <a:srgbClr val="002060"/>
                </a:solidFill>
              </a:rPr>
              <a:t>Riesgos Inherentes</a:t>
            </a:r>
            <a:endParaRPr lang="es-CL" sz="3200" dirty="0">
              <a:solidFill>
                <a:srgbClr val="002060"/>
              </a:solidFill>
            </a:endParaRPr>
          </a:p>
        </p:txBody>
      </p:sp>
      <p:sp>
        <p:nvSpPr>
          <p:cNvPr id="3" name="2 Marcador de contenido"/>
          <p:cNvSpPr>
            <a:spLocks noGrp="1"/>
          </p:cNvSpPr>
          <p:nvPr>
            <p:ph idx="1"/>
          </p:nvPr>
        </p:nvSpPr>
        <p:spPr>
          <a:xfrm>
            <a:off x="457200" y="1268760"/>
            <a:ext cx="8229600" cy="5040560"/>
          </a:xfrm>
        </p:spPr>
        <p:txBody>
          <a:bodyPr>
            <a:normAutofit/>
          </a:bodyPr>
          <a:lstStyle/>
          <a:p>
            <a:pPr algn="just"/>
            <a:r>
              <a:rPr lang="es-CL" sz="2800" dirty="0" smtClean="0">
                <a:solidFill>
                  <a:srgbClr val="002060"/>
                </a:solidFill>
              </a:rPr>
              <a:t>El nivel 1 y el nivel 2 se complementan entre si, de modo tal de lograr una supervisión eficaz de la solvencia de las aseguradoras. </a:t>
            </a:r>
          </a:p>
          <a:p>
            <a:pPr marL="0" indent="0" algn="just">
              <a:buNone/>
            </a:pPr>
            <a:endParaRPr lang="es-CL" sz="2800" dirty="0" smtClean="0">
              <a:solidFill>
                <a:srgbClr val="002060"/>
              </a:solidFill>
            </a:endParaRPr>
          </a:p>
          <a:p>
            <a:pPr algn="just"/>
            <a:r>
              <a:rPr lang="es-CL" sz="2800" dirty="0" smtClean="0">
                <a:solidFill>
                  <a:srgbClr val="002060"/>
                </a:solidFill>
              </a:rPr>
              <a:t>Actualmente, el nivel 1, no es sensible a los riesgos de </a:t>
            </a:r>
            <a:r>
              <a:rPr lang="es-CL" sz="2800" b="1" dirty="0" smtClean="0">
                <a:solidFill>
                  <a:srgbClr val="002060"/>
                </a:solidFill>
              </a:rPr>
              <a:t>crédito y mercado</a:t>
            </a:r>
            <a:r>
              <a:rPr lang="es-CL" sz="2800" dirty="0" smtClean="0">
                <a:solidFill>
                  <a:srgbClr val="002060"/>
                </a:solidFill>
              </a:rPr>
              <a:t>, por lo tanto, éstos se incorporan </a:t>
            </a:r>
            <a:r>
              <a:rPr lang="es-CL" sz="2800" b="1" i="1" dirty="0" smtClean="0">
                <a:solidFill>
                  <a:srgbClr val="002060"/>
                </a:solidFill>
              </a:rPr>
              <a:t>en forma </a:t>
            </a:r>
            <a:r>
              <a:rPr lang="es-CL" sz="2800" b="1" i="1" dirty="0" smtClean="0">
                <a:solidFill>
                  <a:srgbClr val="FF0000"/>
                </a:solidFill>
              </a:rPr>
              <a:t>cualitativa</a:t>
            </a:r>
            <a:r>
              <a:rPr lang="es-CL" sz="2800" dirty="0" smtClean="0">
                <a:solidFill>
                  <a:srgbClr val="002060"/>
                </a:solidFill>
              </a:rPr>
              <a:t> a la evaluación del nivel 2 considerando </a:t>
            </a:r>
            <a:r>
              <a:rPr lang="es-CL" sz="2800" dirty="0">
                <a:solidFill>
                  <a:srgbClr val="002060"/>
                </a:solidFill>
              </a:rPr>
              <a:t>básicamente </a:t>
            </a:r>
            <a:r>
              <a:rPr lang="es-CL" sz="2800" dirty="0" smtClean="0">
                <a:solidFill>
                  <a:srgbClr val="002060"/>
                </a:solidFill>
              </a:rPr>
              <a:t>el enfoque definido </a:t>
            </a:r>
            <a:r>
              <a:rPr lang="es-CL" sz="2800" dirty="0">
                <a:solidFill>
                  <a:srgbClr val="002060"/>
                </a:solidFill>
              </a:rPr>
              <a:t>en el borrador de la “Metodología de Capital </a:t>
            </a:r>
            <a:r>
              <a:rPr lang="es-CL" sz="2800" dirty="0" smtClean="0">
                <a:solidFill>
                  <a:srgbClr val="002060"/>
                </a:solidFill>
              </a:rPr>
              <a:t>Basado </a:t>
            </a:r>
            <a:r>
              <a:rPr lang="es-CL" sz="2800" dirty="0">
                <a:solidFill>
                  <a:srgbClr val="002060"/>
                </a:solidFill>
              </a:rPr>
              <a:t>en </a:t>
            </a:r>
            <a:r>
              <a:rPr lang="es-CL" sz="2800" dirty="0" smtClean="0">
                <a:solidFill>
                  <a:srgbClr val="002060"/>
                </a:solidFill>
              </a:rPr>
              <a:t>Riesgo”, la que se </a:t>
            </a:r>
            <a:r>
              <a:rPr lang="es-CL" sz="2800" dirty="0">
                <a:solidFill>
                  <a:srgbClr val="002060"/>
                </a:solidFill>
              </a:rPr>
              <a:t>utilizará hasta que entre en vigencia el </a:t>
            </a:r>
            <a:r>
              <a:rPr lang="es-CL" sz="2800" dirty="0" smtClean="0">
                <a:solidFill>
                  <a:srgbClr val="002060"/>
                </a:solidFill>
              </a:rPr>
              <a:t>CBR</a:t>
            </a:r>
            <a:r>
              <a:rPr lang="es-CL" sz="2800" dirty="0">
                <a:solidFill>
                  <a:srgbClr val="002060"/>
                </a:solidFill>
              </a:rPr>
              <a:t>.</a:t>
            </a:r>
            <a:endParaRPr lang="es-CL" sz="2800" dirty="0" smtClean="0">
              <a:solidFill>
                <a:srgbClr val="002060"/>
              </a:solidFill>
            </a:endParaRPr>
          </a:p>
          <a:p>
            <a:pPr marL="0" indent="0" algn="just">
              <a:buNone/>
            </a:pPr>
            <a:endParaRPr lang="es-CL" sz="2800" dirty="0" smtClean="0">
              <a:solidFill>
                <a:srgbClr val="002060"/>
              </a:solidFill>
            </a:endParaRPr>
          </a:p>
        </p:txBody>
      </p:sp>
      <p:sp>
        <p:nvSpPr>
          <p:cNvPr id="4" name="3 Marcador de número de diapositiva"/>
          <p:cNvSpPr>
            <a:spLocks noGrp="1"/>
          </p:cNvSpPr>
          <p:nvPr>
            <p:ph type="sldNum" sz="quarter" idx="12"/>
          </p:nvPr>
        </p:nvSpPr>
        <p:spPr/>
        <p:txBody>
          <a:bodyPr/>
          <a:lstStyle/>
          <a:p>
            <a:fld id="{F7F384E3-EC3D-4EF8-ADC1-38228C1D79E1}" type="slidenum">
              <a:rPr lang="es-CL" smtClean="0"/>
              <a:t>24</a:t>
            </a:fld>
            <a:endParaRPr lang="es-CL"/>
          </a:p>
        </p:txBody>
      </p:sp>
    </p:spTree>
    <p:extLst>
      <p:ext uri="{BB962C8B-B14F-4D97-AF65-F5344CB8AC3E}">
        <p14:creationId xmlns:p14="http://schemas.microsoft.com/office/powerpoint/2010/main" val="37727633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22114"/>
          </a:xfrm>
        </p:spPr>
        <p:txBody>
          <a:bodyPr>
            <a:normAutofit/>
          </a:bodyPr>
          <a:lstStyle/>
          <a:p>
            <a:r>
              <a:rPr lang="es-CL" sz="3200" b="1" dirty="0">
                <a:solidFill>
                  <a:srgbClr val="002060"/>
                </a:solidFill>
              </a:rPr>
              <a:t>2 b) Riesgos Inherentes</a:t>
            </a:r>
          </a:p>
        </p:txBody>
      </p:sp>
      <p:sp>
        <p:nvSpPr>
          <p:cNvPr id="3" name="2 Marcador de contenido"/>
          <p:cNvSpPr>
            <a:spLocks noGrp="1"/>
          </p:cNvSpPr>
          <p:nvPr>
            <p:ph idx="1"/>
          </p:nvPr>
        </p:nvSpPr>
        <p:spPr>
          <a:xfrm>
            <a:off x="457200" y="1268760"/>
            <a:ext cx="8003232" cy="5040560"/>
          </a:xfrm>
        </p:spPr>
        <p:txBody>
          <a:bodyPr>
            <a:normAutofit/>
          </a:bodyPr>
          <a:lstStyle/>
          <a:p>
            <a:pPr algn="just"/>
            <a:r>
              <a:rPr lang="es-CL" sz="2400" dirty="0" smtClean="0">
                <a:solidFill>
                  <a:srgbClr val="002060"/>
                </a:solidFill>
              </a:rPr>
              <a:t>La exposición a los riesgos de crédito y mercado depende </a:t>
            </a:r>
            <a:r>
              <a:rPr lang="es-CL" sz="2400" dirty="0">
                <a:solidFill>
                  <a:srgbClr val="002060"/>
                </a:solidFill>
              </a:rPr>
              <a:t>del contexto </a:t>
            </a:r>
            <a:r>
              <a:rPr lang="es-CL" sz="2400" dirty="0" smtClean="0">
                <a:solidFill>
                  <a:srgbClr val="002060"/>
                </a:solidFill>
              </a:rPr>
              <a:t>económico que  </a:t>
            </a:r>
            <a:r>
              <a:rPr lang="es-CL" sz="2400" dirty="0">
                <a:solidFill>
                  <a:srgbClr val="002060"/>
                </a:solidFill>
              </a:rPr>
              <a:t>considera, entre otros aspectos, el escenario macroeconómico, la volatilidad de los mercados de activos, la situación del sistema financiero y de los sectores económicos más relevantes para el mercado asegurador como emisores de activos</a:t>
            </a:r>
            <a:r>
              <a:rPr lang="es-CL" sz="2400" dirty="0" smtClean="0">
                <a:solidFill>
                  <a:srgbClr val="002060"/>
                </a:solidFill>
              </a:rPr>
              <a:t>.</a:t>
            </a:r>
          </a:p>
          <a:p>
            <a:pPr marL="0" indent="0" algn="just">
              <a:buNone/>
            </a:pPr>
            <a:endParaRPr lang="es-CL" sz="2400" dirty="0" smtClean="0">
              <a:solidFill>
                <a:srgbClr val="002060"/>
              </a:solidFill>
            </a:endParaRPr>
          </a:p>
          <a:p>
            <a:pPr algn="just"/>
            <a:r>
              <a:rPr lang="es-CL" sz="2400" dirty="0" smtClean="0">
                <a:solidFill>
                  <a:srgbClr val="002060"/>
                </a:solidFill>
              </a:rPr>
              <a:t>De este análisis se define un riesgo base, el cual se complementa con la exposición relativa de la compañía respecto a las otras compañías del mercado asegurador.</a:t>
            </a:r>
          </a:p>
          <a:p>
            <a:pPr algn="just"/>
            <a:endParaRPr lang="es-CL" sz="2800" dirty="0" smtClean="0">
              <a:solidFill>
                <a:srgbClr val="002060"/>
              </a:solidFill>
            </a:endParaRPr>
          </a:p>
        </p:txBody>
      </p:sp>
      <p:sp>
        <p:nvSpPr>
          <p:cNvPr id="4" name="3 Marcador de número de diapositiva"/>
          <p:cNvSpPr>
            <a:spLocks noGrp="1"/>
          </p:cNvSpPr>
          <p:nvPr>
            <p:ph type="sldNum" sz="quarter" idx="12"/>
          </p:nvPr>
        </p:nvSpPr>
        <p:spPr/>
        <p:txBody>
          <a:bodyPr/>
          <a:lstStyle/>
          <a:p>
            <a:fld id="{F7F384E3-EC3D-4EF8-ADC1-38228C1D79E1}" type="slidenum">
              <a:rPr lang="es-CL" smtClean="0"/>
              <a:t>25</a:t>
            </a:fld>
            <a:endParaRPr lang="es-CL"/>
          </a:p>
        </p:txBody>
      </p:sp>
    </p:spTree>
    <p:extLst>
      <p:ext uri="{BB962C8B-B14F-4D97-AF65-F5344CB8AC3E}">
        <p14:creationId xmlns:p14="http://schemas.microsoft.com/office/powerpoint/2010/main" val="14763741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648072"/>
          </a:xfrm>
        </p:spPr>
        <p:txBody>
          <a:bodyPr>
            <a:normAutofit/>
          </a:bodyPr>
          <a:lstStyle/>
          <a:p>
            <a:r>
              <a:rPr lang="es-CL" sz="3200" b="1" dirty="0">
                <a:solidFill>
                  <a:srgbClr val="002060"/>
                </a:solidFill>
              </a:rPr>
              <a:t>2 b) Riesgos Inherentes</a:t>
            </a:r>
          </a:p>
        </p:txBody>
      </p:sp>
      <p:sp>
        <p:nvSpPr>
          <p:cNvPr id="4" name="3 Marcador de número de diapositiva"/>
          <p:cNvSpPr>
            <a:spLocks noGrp="1"/>
          </p:cNvSpPr>
          <p:nvPr>
            <p:ph type="sldNum" sz="quarter" idx="12"/>
          </p:nvPr>
        </p:nvSpPr>
        <p:spPr/>
        <p:txBody>
          <a:bodyPr/>
          <a:lstStyle/>
          <a:p>
            <a:fld id="{F7F384E3-EC3D-4EF8-ADC1-38228C1D79E1}" type="slidenum">
              <a:rPr lang="es-CL" smtClean="0"/>
              <a:t>26</a:t>
            </a:fld>
            <a:endParaRPr lang="es-CL"/>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1080" y="1298574"/>
            <a:ext cx="7413112" cy="4722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09752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251520" y="116632"/>
            <a:ext cx="8435280" cy="936104"/>
          </a:xfrm>
        </p:spPr>
        <p:txBody>
          <a:bodyPr>
            <a:normAutofit/>
          </a:bodyPr>
          <a:lstStyle/>
          <a:p>
            <a:r>
              <a:rPr lang="es-CL" sz="3200" b="1" dirty="0">
                <a:solidFill>
                  <a:srgbClr val="002060"/>
                </a:solidFill>
              </a:rPr>
              <a:t>2 </a:t>
            </a:r>
            <a:r>
              <a:rPr lang="es-CL" sz="3200" b="1" dirty="0" smtClean="0">
                <a:solidFill>
                  <a:srgbClr val="002060"/>
                </a:solidFill>
              </a:rPr>
              <a:t>b) </a:t>
            </a:r>
            <a:r>
              <a:rPr lang="es-CL" sz="3200" b="1" dirty="0">
                <a:solidFill>
                  <a:srgbClr val="002060"/>
                </a:solidFill>
              </a:rPr>
              <a:t>Riesgos Inherentes</a:t>
            </a:r>
            <a:endParaRPr lang="es-CL" sz="3200" dirty="0">
              <a:solidFill>
                <a:srgbClr val="002060"/>
              </a:solidFill>
            </a:endParaRPr>
          </a:p>
        </p:txBody>
      </p:sp>
      <p:sp>
        <p:nvSpPr>
          <p:cNvPr id="3" name="2 Marcador de contenido"/>
          <p:cNvSpPr>
            <a:spLocks noGrp="1"/>
          </p:cNvSpPr>
          <p:nvPr>
            <p:ph idx="1"/>
          </p:nvPr>
        </p:nvSpPr>
        <p:spPr>
          <a:xfrm>
            <a:off x="457200" y="1196752"/>
            <a:ext cx="8229600" cy="5112568"/>
          </a:xfrm>
        </p:spPr>
        <p:txBody>
          <a:bodyPr>
            <a:normAutofit fontScale="92500" lnSpcReduction="20000"/>
          </a:bodyPr>
          <a:lstStyle/>
          <a:p>
            <a:pPr marL="0" indent="0" algn="just">
              <a:buNone/>
            </a:pPr>
            <a:r>
              <a:rPr lang="es-CL" sz="2800" b="1" dirty="0">
                <a:solidFill>
                  <a:srgbClr val="0070C0"/>
                </a:solidFill>
              </a:rPr>
              <a:t>Riesgo de Liquidez: </a:t>
            </a:r>
            <a:endParaRPr lang="es-CL" sz="2800" b="1" dirty="0" smtClean="0">
              <a:solidFill>
                <a:srgbClr val="0070C0"/>
              </a:solidFill>
            </a:endParaRPr>
          </a:p>
          <a:p>
            <a:pPr marL="0" indent="0" algn="just">
              <a:buNone/>
            </a:pPr>
            <a:endParaRPr lang="es-CL" sz="900" b="1" dirty="0" smtClean="0">
              <a:solidFill>
                <a:srgbClr val="0070C0"/>
              </a:solidFill>
            </a:endParaRPr>
          </a:p>
          <a:p>
            <a:pPr algn="just"/>
            <a:r>
              <a:rPr lang="es-CL" sz="2800" dirty="0" smtClean="0">
                <a:solidFill>
                  <a:srgbClr val="002060"/>
                </a:solidFill>
              </a:rPr>
              <a:t>Se </a:t>
            </a:r>
            <a:r>
              <a:rPr lang="es-CL" sz="2800" dirty="0">
                <a:solidFill>
                  <a:srgbClr val="002060"/>
                </a:solidFill>
              </a:rPr>
              <a:t>deriva de la </a:t>
            </a:r>
            <a:r>
              <a:rPr lang="es-CL" sz="2800" b="1" dirty="0">
                <a:solidFill>
                  <a:srgbClr val="002060"/>
                </a:solidFill>
              </a:rPr>
              <a:t>incapacidad</a:t>
            </a:r>
            <a:r>
              <a:rPr lang="es-CL" sz="2800" dirty="0">
                <a:solidFill>
                  <a:srgbClr val="002060"/>
                </a:solidFill>
              </a:rPr>
              <a:t> de la aseguradora para </a:t>
            </a:r>
            <a:r>
              <a:rPr lang="es-CL" sz="2800" b="1" dirty="0">
                <a:solidFill>
                  <a:srgbClr val="002060"/>
                </a:solidFill>
              </a:rPr>
              <a:t>obtener los fondos necesarios </a:t>
            </a:r>
            <a:r>
              <a:rPr lang="es-CL" sz="2800" dirty="0">
                <a:solidFill>
                  <a:srgbClr val="002060"/>
                </a:solidFill>
              </a:rPr>
              <a:t>para asumir el flujo de pago de sus obligaciones, sin incurrir en </a:t>
            </a:r>
            <a:r>
              <a:rPr lang="es-CL" sz="2800" dirty="0" smtClean="0">
                <a:solidFill>
                  <a:srgbClr val="002060"/>
                </a:solidFill>
              </a:rPr>
              <a:t>pérdidas significativas.</a:t>
            </a:r>
          </a:p>
          <a:p>
            <a:pPr algn="just"/>
            <a:r>
              <a:rPr lang="es-CL" sz="2800" dirty="0">
                <a:solidFill>
                  <a:srgbClr val="002060"/>
                </a:solidFill>
              </a:rPr>
              <a:t>El requerimiento de capital (nivel 1) no es sensible a este riesgo, por lo tanto corresponde analizarlo en el nivel 2.</a:t>
            </a:r>
          </a:p>
          <a:p>
            <a:pPr algn="just"/>
            <a:endParaRPr lang="es-CL" sz="900" dirty="0">
              <a:solidFill>
                <a:srgbClr val="002060"/>
              </a:solidFill>
            </a:endParaRPr>
          </a:p>
          <a:p>
            <a:pPr algn="just"/>
            <a:r>
              <a:rPr lang="es-CL" sz="2800" dirty="0">
                <a:solidFill>
                  <a:srgbClr val="002060"/>
                </a:solidFill>
              </a:rPr>
              <a:t>Para evaluar este riesgo se analiza la disponibilidad de recursos líquidos de la compañía (stocks y flujos) con respecto </a:t>
            </a:r>
            <a:r>
              <a:rPr lang="es-CL" sz="2800" dirty="0" smtClean="0">
                <a:solidFill>
                  <a:srgbClr val="002060"/>
                </a:solidFill>
              </a:rPr>
              <a:t>a los requerimientos </a:t>
            </a:r>
            <a:r>
              <a:rPr lang="es-CL" sz="2800" dirty="0">
                <a:solidFill>
                  <a:srgbClr val="002060"/>
                </a:solidFill>
              </a:rPr>
              <a:t>de liquidez para el pago de siniestros y otros pasivos</a:t>
            </a:r>
            <a:r>
              <a:rPr lang="es-CL" sz="2800" dirty="0" smtClean="0">
                <a:solidFill>
                  <a:srgbClr val="002060"/>
                </a:solidFill>
              </a:rPr>
              <a:t>.</a:t>
            </a:r>
          </a:p>
          <a:p>
            <a:pPr marL="0" indent="0" algn="just">
              <a:buNone/>
            </a:pPr>
            <a:endParaRPr lang="es-CL" sz="1000" dirty="0" smtClean="0">
              <a:solidFill>
                <a:srgbClr val="002060"/>
              </a:solidFill>
            </a:endParaRPr>
          </a:p>
          <a:p>
            <a:pPr algn="just"/>
            <a:r>
              <a:rPr lang="es-CL" sz="2800" dirty="0">
                <a:solidFill>
                  <a:srgbClr val="002060"/>
                </a:solidFill>
              </a:rPr>
              <a:t>La evaluación se complementa analizando la posición relativa de la compañía respecto al mercado.</a:t>
            </a:r>
          </a:p>
          <a:p>
            <a:pPr algn="just"/>
            <a:endParaRPr lang="es-CL" sz="2800" dirty="0">
              <a:solidFill>
                <a:srgbClr val="002060"/>
              </a:solidFill>
            </a:endParaRPr>
          </a:p>
          <a:p>
            <a:pPr marL="0" indent="0" algn="just">
              <a:buNone/>
            </a:pPr>
            <a:endParaRPr lang="es-CL" sz="2800" dirty="0">
              <a:solidFill>
                <a:srgbClr val="002060"/>
              </a:solidFill>
            </a:endParaRPr>
          </a:p>
        </p:txBody>
      </p:sp>
      <p:sp>
        <p:nvSpPr>
          <p:cNvPr id="4" name="3 Marcador de número de diapositiva"/>
          <p:cNvSpPr>
            <a:spLocks noGrp="1"/>
          </p:cNvSpPr>
          <p:nvPr>
            <p:ph type="sldNum" sz="quarter" idx="12"/>
          </p:nvPr>
        </p:nvSpPr>
        <p:spPr/>
        <p:txBody>
          <a:bodyPr/>
          <a:lstStyle/>
          <a:p>
            <a:fld id="{F7F384E3-EC3D-4EF8-ADC1-38228C1D79E1}" type="slidenum">
              <a:rPr lang="es-CL" smtClean="0"/>
              <a:t>27</a:t>
            </a:fld>
            <a:endParaRPr lang="es-CL"/>
          </a:p>
        </p:txBody>
      </p:sp>
    </p:spTree>
    <p:extLst>
      <p:ext uri="{BB962C8B-B14F-4D97-AF65-F5344CB8AC3E}">
        <p14:creationId xmlns:p14="http://schemas.microsoft.com/office/powerpoint/2010/main" val="25439128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a:normAutofit/>
          </a:bodyPr>
          <a:lstStyle/>
          <a:p>
            <a:r>
              <a:rPr lang="es-CL" sz="3200" b="1" dirty="0">
                <a:solidFill>
                  <a:srgbClr val="002060"/>
                </a:solidFill>
              </a:rPr>
              <a:t>2 </a:t>
            </a:r>
            <a:r>
              <a:rPr lang="es-CL" sz="3200" b="1" dirty="0" smtClean="0">
                <a:solidFill>
                  <a:srgbClr val="002060"/>
                </a:solidFill>
              </a:rPr>
              <a:t>b) </a:t>
            </a:r>
            <a:r>
              <a:rPr lang="es-CL" sz="3200" b="1" dirty="0">
                <a:solidFill>
                  <a:srgbClr val="002060"/>
                </a:solidFill>
              </a:rPr>
              <a:t>Riesgos Inherentes</a:t>
            </a:r>
            <a:endParaRPr lang="es-CL" sz="3200" dirty="0">
              <a:solidFill>
                <a:srgbClr val="002060"/>
              </a:solidFill>
            </a:endParaRPr>
          </a:p>
        </p:txBody>
      </p:sp>
      <p:sp>
        <p:nvSpPr>
          <p:cNvPr id="3" name="2 Marcador de contenido"/>
          <p:cNvSpPr>
            <a:spLocks noGrp="1"/>
          </p:cNvSpPr>
          <p:nvPr>
            <p:ph idx="1"/>
          </p:nvPr>
        </p:nvSpPr>
        <p:spPr/>
        <p:txBody>
          <a:bodyPr/>
          <a:lstStyle/>
          <a:p>
            <a:pPr marL="0" indent="0" algn="just">
              <a:buNone/>
            </a:pPr>
            <a:r>
              <a:rPr lang="es-CL" sz="2800" b="1" dirty="0" smtClean="0">
                <a:solidFill>
                  <a:srgbClr val="0070C0"/>
                </a:solidFill>
              </a:rPr>
              <a:t>Riesgo de Grupo: </a:t>
            </a:r>
          </a:p>
          <a:p>
            <a:pPr marL="0" indent="0" algn="just">
              <a:buNone/>
            </a:pPr>
            <a:endParaRPr lang="es-CL" sz="900" b="1" dirty="0" smtClean="0">
              <a:solidFill>
                <a:srgbClr val="0070C0"/>
              </a:solidFill>
            </a:endParaRPr>
          </a:p>
          <a:p>
            <a:pPr marL="0" indent="0" algn="just">
              <a:buNone/>
            </a:pPr>
            <a:r>
              <a:rPr lang="es-CL" sz="2800" dirty="0" smtClean="0">
                <a:solidFill>
                  <a:srgbClr val="002060"/>
                </a:solidFill>
              </a:rPr>
              <a:t>Deriva de la </a:t>
            </a:r>
            <a:r>
              <a:rPr lang="es-CL" sz="2800" b="1" dirty="0" smtClean="0">
                <a:solidFill>
                  <a:srgbClr val="002060"/>
                </a:solidFill>
              </a:rPr>
              <a:t>pertenencia</a:t>
            </a:r>
            <a:r>
              <a:rPr lang="es-CL" sz="2800" dirty="0" smtClean="0">
                <a:solidFill>
                  <a:srgbClr val="002060"/>
                </a:solidFill>
              </a:rPr>
              <a:t> de la aseguradora </a:t>
            </a:r>
            <a:r>
              <a:rPr lang="es-CL" sz="2800" b="1" dirty="0" smtClean="0">
                <a:solidFill>
                  <a:srgbClr val="002060"/>
                </a:solidFill>
              </a:rPr>
              <a:t>a un grupo </a:t>
            </a:r>
            <a:r>
              <a:rPr lang="es-CL" sz="2800" dirty="0" smtClean="0">
                <a:solidFill>
                  <a:srgbClr val="002060"/>
                </a:solidFill>
              </a:rPr>
              <a:t>económico o financiero, local o internacional y está asociado a las </a:t>
            </a:r>
            <a:r>
              <a:rPr lang="es-CL" sz="2800" b="1" dirty="0" smtClean="0">
                <a:solidFill>
                  <a:srgbClr val="002060"/>
                </a:solidFill>
              </a:rPr>
              <a:t>pérdidas</a:t>
            </a:r>
            <a:r>
              <a:rPr lang="es-CL" sz="2800" dirty="0" smtClean="0">
                <a:solidFill>
                  <a:srgbClr val="002060"/>
                </a:solidFill>
              </a:rPr>
              <a:t> a las que se expone la compañía por </a:t>
            </a:r>
            <a:r>
              <a:rPr lang="es-CL" sz="2800" b="1" dirty="0" smtClean="0">
                <a:solidFill>
                  <a:srgbClr val="002060"/>
                </a:solidFill>
              </a:rPr>
              <a:t>transacciones con empresas relacionadas y</a:t>
            </a:r>
            <a:r>
              <a:rPr lang="es-CL" sz="2800" dirty="0" smtClean="0">
                <a:solidFill>
                  <a:srgbClr val="002060"/>
                </a:solidFill>
              </a:rPr>
              <a:t> por el </a:t>
            </a:r>
            <a:r>
              <a:rPr lang="es-CL" sz="2800" b="1" dirty="0" smtClean="0">
                <a:solidFill>
                  <a:srgbClr val="002060"/>
                </a:solidFill>
              </a:rPr>
              <a:t>riesgo de contagio </a:t>
            </a:r>
            <a:r>
              <a:rPr lang="es-CL" sz="2800" dirty="0" smtClean="0">
                <a:solidFill>
                  <a:srgbClr val="002060"/>
                </a:solidFill>
              </a:rPr>
              <a:t>ante problemas del grupo controlador de la compañía.</a:t>
            </a:r>
          </a:p>
          <a:p>
            <a:pPr algn="just"/>
            <a:endParaRPr lang="es-CL" dirty="0" smtClean="0"/>
          </a:p>
        </p:txBody>
      </p:sp>
      <p:sp>
        <p:nvSpPr>
          <p:cNvPr id="4" name="3 Marcador de número de diapositiva"/>
          <p:cNvSpPr>
            <a:spLocks noGrp="1"/>
          </p:cNvSpPr>
          <p:nvPr>
            <p:ph type="sldNum" sz="quarter" idx="12"/>
          </p:nvPr>
        </p:nvSpPr>
        <p:spPr/>
        <p:txBody>
          <a:bodyPr/>
          <a:lstStyle/>
          <a:p>
            <a:fld id="{F7F384E3-EC3D-4EF8-ADC1-38228C1D79E1}" type="slidenum">
              <a:rPr lang="es-CL" smtClean="0">
                <a:solidFill>
                  <a:prstClr val="black">
                    <a:tint val="75000"/>
                  </a:prstClr>
                </a:solidFill>
              </a:rPr>
              <a:pPr/>
              <a:t>28</a:t>
            </a:fld>
            <a:endParaRPr lang="es-CL">
              <a:solidFill>
                <a:prstClr val="black">
                  <a:tint val="75000"/>
                </a:prstClr>
              </a:solidFill>
            </a:endParaRPr>
          </a:p>
        </p:txBody>
      </p:sp>
    </p:spTree>
    <p:extLst>
      <p:ext uri="{BB962C8B-B14F-4D97-AF65-F5344CB8AC3E}">
        <p14:creationId xmlns:p14="http://schemas.microsoft.com/office/powerpoint/2010/main" val="37327665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a:normAutofit/>
          </a:bodyPr>
          <a:lstStyle/>
          <a:p>
            <a:r>
              <a:rPr lang="es-CL" sz="3200" b="1" dirty="0">
                <a:solidFill>
                  <a:srgbClr val="002060"/>
                </a:solidFill>
              </a:rPr>
              <a:t>2 </a:t>
            </a:r>
            <a:r>
              <a:rPr lang="es-CL" sz="3200" b="1" dirty="0" smtClean="0">
                <a:solidFill>
                  <a:srgbClr val="002060"/>
                </a:solidFill>
              </a:rPr>
              <a:t>b) </a:t>
            </a:r>
            <a:r>
              <a:rPr lang="es-CL" sz="3200" b="1" dirty="0">
                <a:solidFill>
                  <a:srgbClr val="002060"/>
                </a:solidFill>
              </a:rPr>
              <a:t>Riesgos Inherentes</a:t>
            </a:r>
            <a:endParaRPr lang="es-CL" sz="3200" dirty="0">
              <a:solidFill>
                <a:srgbClr val="002060"/>
              </a:solidFill>
            </a:endParaRPr>
          </a:p>
        </p:txBody>
      </p:sp>
      <p:sp>
        <p:nvSpPr>
          <p:cNvPr id="3" name="2 Marcador de contenido"/>
          <p:cNvSpPr>
            <a:spLocks noGrp="1"/>
          </p:cNvSpPr>
          <p:nvPr>
            <p:ph idx="1"/>
          </p:nvPr>
        </p:nvSpPr>
        <p:spPr>
          <a:xfrm>
            <a:off x="457200" y="1196752"/>
            <a:ext cx="8229600" cy="5184576"/>
          </a:xfrm>
        </p:spPr>
        <p:txBody>
          <a:bodyPr>
            <a:normAutofit/>
          </a:bodyPr>
          <a:lstStyle/>
          <a:p>
            <a:pPr marL="0" indent="0" algn="just">
              <a:buNone/>
            </a:pPr>
            <a:r>
              <a:rPr lang="es-CL" sz="2800" b="1" dirty="0" smtClean="0">
                <a:solidFill>
                  <a:srgbClr val="0070C0"/>
                </a:solidFill>
              </a:rPr>
              <a:t>Riesgo de Grupo: </a:t>
            </a:r>
          </a:p>
          <a:p>
            <a:pPr marL="0" indent="0" algn="just">
              <a:buNone/>
            </a:pPr>
            <a:endParaRPr lang="es-CL" sz="1000" b="1" dirty="0" smtClean="0">
              <a:solidFill>
                <a:srgbClr val="0070C0"/>
              </a:solidFill>
            </a:endParaRPr>
          </a:p>
          <a:p>
            <a:pPr algn="just">
              <a:spcAft>
                <a:spcPts val="0"/>
              </a:spcAft>
            </a:pPr>
            <a:r>
              <a:rPr lang="es-ES" sz="2800" dirty="0">
                <a:solidFill>
                  <a:srgbClr val="002060"/>
                </a:solidFill>
              </a:rPr>
              <a:t>La pertenencia de una aseguradora a un Grupo genera múltiples consecuencias que pueden ser favorables o desfavorables. En el riesgo de grupo se evaluarán aquellos aspectos </a:t>
            </a:r>
            <a:r>
              <a:rPr lang="es-ES" sz="2800" u="sng" dirty="0" smtClean="0">
                <a:solidFill>
                  <a:srgbClr val="0070C0"/>
                </a:solidFill>
                <a:ea typeface="Times New Roman"/>
                <a:cs typeface="Arial" pitchFamily="34" charset="0"/>
              </a:rPr>
              <a:t>desfavorables</a:t>
            </a:r>
            <a:r>
              <a:rPr lang="es-ES" sz="2800" dirty="0" smtClean="0">
                <a:ea typeface="Times New Roman"/>
                <a:cs typeface="Arial" pitchFamily="34" charset="0"/>
              </a:rPr>
              <a:t>.</a:t>
            </a:r>
          </a:p>
          <a:p>
            <a:pPr algn="just">
              <a:spcAft>
                <a:spcPts val="0"/>
              </a:spcAft>
            </a:pPr>
            <a:endParaRPr lang="es-ES" sz="2800" dirty="0">
              <a:ea typeface="Times New Roman"/>
              <a:cs typeface="Arial" pitchFamily="34" charset="0"/>
            </a:endParaRPr>
          </a:p>
          <a:p>
            <a:pPr algn="just"/>
            <a:r>
              <a:rPr lang="es-ES" sz="2800" dirty="0">
                <a:solidFill>
                  <a:srgbClr val="002060"/>
                </a:solidFill>
              </a:rPr>
              <a:t>Se busca establecer si el hecho de pertenecer a un determinado  Grupo introduce algún riesgo adicional para la solvencia de la Aseguradora. </a:t>
            </a:r>
            <a:r>
              <a:rPr lang="es-ES" sz="2800" dirty="0">
                <a:latin typeface="Times New Roman"/>
                <a:ea typeface="Times New Roman"/>
              </a:rPr>
              <a:t> </a:t>
            </a:r>
          </a:p>
          <a:p>
            <a:pPr marL="0" indent="0" algn="just">
              <a:spcAft>
                <a:spcPts val="0"/>
              </a:spcAft>
              <a:buNone/>
            </a:pPr>
            <a:endParaRPr lang="es-ES" dirty="0">
              <a:ea typeface="Times New Roman"/>
              <a:cs typeface="Arial" pitchFamily="34" charset="0"/>
            </a:endParaRPr>
          </a:p>
          <a:p>
            <a:pPr marL="542925" indent="-180975" algn="just">
              <a:spcAft>
                <a:spcPts val="0"/>
              </a:spcAft>
              <a:buFontTx/>
              <a:buChar char="-"/>
            </a:pPr>
            <a:endParaRPr lang="es-ES" dirty="0">
              <a:ea typeface="Times New Roman"/>
              <a:cs typeface="Arial" pitchFamily="34" charset="0"/>
            </a:endParaRPr>
          </a:p>
          <a:p>
            <a:pPr algn="just"/>
            <a:endParaRPr lang="es-CL" dirty="0" smtClean="0"/>
          </a:p>
        </p:txBody>
      </p:sp>
      <p:sp>
        <p:nvSpPr>
          <p:cNvPr id="4" name="3 Marcador de número de diapositiva"/>
          <p:cNvSpPr>
            <a:spLocks noGrp="1"/>
          </p:cNvSpPr>
          <p:nvPr>
            <p:ph type="sldNum" sz="quarter" idx="12"/>
          </p:nvPr>
        </p:nvSpPr>
        <p:spPr/>
        <p:txBody>
          <a:bodyPr/>
          <a:lstStyle/>
          <a:p>
            <a:fld id="{F7F384E3-EC3D-4EF8-ADC1-38228C1D79E1}" type="slidenum">
              <a:rPr lang="es-CL" smtClean="0">
                <a:solidFill>
                  <a:prstClr val="black">
                    <a:tint val="75000"/>
                  </a:prstClr>
                </a:solidFill>
              </a:rPr>
              <a:pPr/>
              <a:t>29</a:t>
            </a:fld>
            <a:endParaRPr lang="es-CL">
              <a:solidFill>
                <a:prstClr val="black">
                  <a:tint val="75000"/>
                </a:prstClr>
              </a:solidFill>
            </a:endParaRPr>
          </a:p>
        </p:txBody>
      </p:sp>
    </p:spTree>
    <p:extLst>
      <p:ext uri="{BB962C8B-B14F-4D97-AF65-F5344CB8AC3E}">
        <p14:creationId xmlns:p14="http://schemas.microsoft.com/office/powerpoint/2010/main" val="41264627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79388" y="1484313"/>
            <a:ext cx="8280400" cy="489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533400" indent="-533400" algn="just">
              <a:spcBef>
                <a:spcPct val="20000"/>
              </a:spcBef>
              <a:buClr>
                <a:schemeClr val="accent1"/>
              </a:buClr>
              <a:buSzPct val="65000"/>
              <a:buFont typeface="Wingdings" pitchFamily="2" charset="2"/>
              <a:buNone/>
            </a:pPr>
            <a:endParaRPr lang="es-MX" sz="2300" dirty="0"/>
          </a:p>
        </p:txBody>
      </p:sp>
      <p:sp>
        <p:nvSpPr>
          <p:cNvPr id="8195" name="Rectangle 3"/>
          <p:cNvSpPr>
            <a:spLocks noChangeArrowheads="1"/>
          </p:cNvSpPr>
          <p:nvPr/>
        </p:nvSpPr>
        <p:spPr bwMode="auto">
          <a:xfrm>
            <a:off x="0" y="91281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endParaRPr lang="es-CL" sz="2400" dirty="0">
              <a:latin typeface="Times New Roman" pitchFamily="18" charset="0"/>
            </a:endParaRPr>
          </a:p>
        </p:txBody>
      </p:sp>
      <mc:AlternateContent xmlns:mc="http://schemas.openxmlformats.org/markup-compatibility/2006" xmlns:a14="http://schemas.microsoft.com/office/drawing/2010/main">
        <mc:Choice Requires="a14">
          <p:graphicFrame>
            <p:nvGraphicFramePr>
              <p:cNvPr id="101380" name="Group 4"/>
              <p:cNvGraphicFramePr>
                <a:graphicFrameLocks noGrp="1"/>
              </p:cNvGraphicFramePr>
              <p:nvPr>
                <p:ph/>
                <p:extLst>
                  <p:ext uri="{D42A27DB-BD31-4B8C-83A1-F6EECF244321}">
                    <p14:modId xmlns:p14="http://schemas.microsoft.com/office/powerpoint/2010/main" val="2068027763"/>
                  </p:ext>
                </p:extLst>
              </p:nvPr>
            </p:nvGraphicFramePr>
            <p:xfrm>
              <a:off x="1835696" y="1313506"/>
              <a:ext cx="7056784" cy="4288576"/>
            </p:xfrm>
            <a:graphic>
              <a:graphicData uri="http://schemas.openxmlformats.org/drawingml/2006/table">
                <a:tbl>
                  <a:tblPr/>
                  <a:tblGrid>
                    <a:gridCol w="3240086"/>
                    <a:gridCol w="3816698"/>
                  </a:tblGrid>
                  <a:tr h="1794362">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lang="es-MX" sz="1400" b="1" u="sng" kern="1200" dirty="0" smtClean="0">
                              <a:solidFill>
                                <a:schemeClr val="bg1"/>
                              </a:solidFill>
                              <a:latin typeface="Trebuchet MS" pitchFamily="34" charset="0"/>
                              <a:ea typeface="+mn-ea"/>
                              <a:cs typeface="+mn-cs"/>
                            </a:rPr>
                            <a:t>NIVEL DE SUPERVISION: </a:t>
                          </a:r>
                        </a:p>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endParaRPr lang="es-MX" sz="1400" kern="1200" dirty="0" smtClean="0">
                            <a:solidFill>
                              <a:schemeClr val="bg1"/>
                            </a:solidFill>
                            <a:latin typeface="Trebuchet MS" pitchFamily="34" charset="0"/>
                            <a:ea typeface="+mn-ea"/>
                            <a:cs typeface="+mn-cs"/>
                          </a:endParaRPr>
                        </a:p>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lang="es-MX" sz="1400" kern="1200" dirty="0" smtClean="0">
                              <a:solidFill>
                                <a:schemeClr val="bg1"/>
                              </a:solidFill>
                              <a:latin typeface="Trebuchet MS" pitchFamily="34" charset="0"/>
                              <a:ea typeface="+mn-ea"/>
                              <a:cs typeface="+mn-cs"/>
                            </a:rPr>
                            <a:t>PROCESO DE EVALUACIÓN DE RIESGOS Y ACTIVIDADES DE MITIGACION</a:t>
                          </a:r>
                        </a:p>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endParaRPr lang="es-MX" sz="1400" kern="1200" dirty="0" smtClean="0">
                            <a:solidFill>
                              <a:schemeClr val="bg1"/>
                            </a:solidFill>
                            <a:latin typeface="Trebuchet MS" pitchFamily="34" charset="0"/>
                            <a:ea typeface="+mn-ea"/>
                            <a:cs typeface="+mn-cs"/>
                          </a:endParaRPr>
                        </a:p>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lang="es-MX" sz="1400" b="1" kern="1200" dirty="0" smtClean="0">
                              <a:solidFill>
                                <a:schemeClr val="bg1"/>
                              </a:solidFill>
                              <a:latin typeface="Trebuchet MS" pitchFamily="34" charset="0"/>
                              <a:ea typeface="+mn-ea"/>
                              <a:cs typeface="+mn-cs"/>
                            </a:rPr>
                            <a:t>Carácter</a:t>
                          </a:r>
                          <a:r>
                            <a:rPr lang="es-MX" sz="1400" b="1" kern="1200" baseline="0" dirty="0" smtClean="0">
                              <a:solidFill>
                                <a:schemeClr val="bg1"/>
                              </a:solidFill>
                              <a:latin typeface="Trebuchet MS" pitchFamily="34" charset="0"/>
                              <a:ea typeface="+mn-ea"/>
                              <a:cs typeface="+mn-cs"/>
                            </a:rPr>
                            <a:t> </a:t>
                          </a:r>
                          <a:r>
                            <a:rPr lang="es-MX" sz="1400" b="1" u="none" kern="1200" dirty="0" smtClean="0">
                              <a:solidFill>
                                <a:schemeClr val="bg1"/>
                              </a:solidFill>
                              <a:latin typeface="Trebuchet MS" pitchFamily="34" charset="0"/>
                              <a:ea typeface="+mn-ea"/>
                              <a:cs typeface="+mn-cs"/>
                            </a:rPr>
                            <a:t>Cualitativo</a:t>
                          </a:r>
                          <a:endParaRPr lang="es-ES" sz="1400" b="1" u="none" kern="1200" dirty="0" smtClean="0">
                            <a:solidFill>
                              <a:schemeClr val="bg1"/>
                            </a:solidFill>
                            <a:latin typeface="Trebuchet MS" pitchFamily="34" charset="0"/>
                            <a:ea typeface="+mn-ea"/>
                            <a:cs typeface="+mn-cs"/>
                          </a:endParaRPr>
                        </a:p>
                      </a:txBody>
                      <a:tcPr marL="91452" marR="9145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lang="es-MX" sz="1400" kern="1200" dirty="0" smtClean="0">
                              <a:solidFill>
                                <a:schemeClr val="tx1"/>
                              </a:solidFill>
                              <a:latin typeface="Trebuchet MS" pitchFamily="34" charset="0"/>
                              <a:ea typeface="+mn-ea"/>
                              <a:cs typeface="+mn-cs"/>
                            </a:rPr>
                            <a:t> </a:t>
                          </a:r>
                          <a:r>
                            <a:rPr lang="es-MX" sz="1400" b="1" u="sng" kern="1200" dirty="0" smtClean="0">
                              <a:solidFill>
                                <a:schemeClr val="tx1"/>
                              </a:solidFill>
                              <a:latin typeface="Trebuchet MS" pitchFamily="34" charset="0"/>
                              <a:ea typeface="+mn-ea"/>
                              <a:cs typeface="+mn-cs"/>
                            </a:rPr>
                            <a:t>EVALUACION DE SOLVENCIA</a:t>
                          </a:r>
                        </a:p>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endParaRPr lang="es-MX" sz="1000" kern="1200" baseline="0" dirty="0" smtClean="0">
                            <a:solidFill>
                              <a:schemeClr val="tx1"/>
                            </a:solidFill>
                            <a:latin typeface="Trebuchet MS" pitchFamily="34" charset="0"/>
                            <a:ea typeface="+mn-ea"/>
                            <a:cs typeface="+mn-cs"/>
                          </a:endParaRPr>
                        </a:p>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lang="es-MX" sz="1400" kern="1200" baseline="0" dirty="0" smtClean="0">
                              <a:solidFill>
                                <a:schemeClr val="tx1"/>
                              </a:solidFill>
                              <a:latin typeface="Trebuchet MS" pitchFamily="34" charset="0"/>
                              <a:ea typeface="+mn-ea"/>
                              <a:cs typeface="+mn-cs"/>
                            </a:rPr>
                            <a:t>Matriz de Riesgos </a:t>
                          </a:r>
                          <a:r>
                            <a:rPr lang="es-MX" sz="1400" kern="1200" baseline="0" dirty="0" smtClean="0">
                              <a:solidFill>
                                <a:schemeClr val="tx1"/>
                              </a:solidFill>
                              <a:latin typeface="Trebuchet MS" pitchFamily="34" charset="0"/>
                              <a:ea typeface="+mn-ea"/>
                              <a:cs typeface="+mn-cs"/>
                              <a:sym typeface="Wingdings" pitchFamily="2" charset="2"/>
                            </a:rPr>
                            <a:t></a:t>
                          </a:r>
                          <a:r>
                            <a:rPr lang="es-MX" sz="1400" kern="1200" baseline="0" dirty="0" smtClean="0">
                              <a:solidFill>
                                <a:schemeClr val="tx1"/>
                              </a:solidFill>
                              <a:latin typeface="Trebuchet MS" pitchFamily="34" charset="0"/>
                              <a:ea typeface="+mn-ea"/>
                              <a:cs typeface="+mn-cs"/>
                            </a:rPr>
                            <a:t> Riesgo Neto Agregado</a:t>
                          </a:r>
                        </a:p>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lang="es-MX" sz="1400" kern="1200" baseline="0" dirty="0" smtClean="0">
                              <a:solidFill>
                                <a:schemeClr val="tx1"/>
                              </a:solidFill>
                              <a:latin typeface="Trebuchet MS" pitchFamily="34" charset="0"/>
                              <a:ea typeface="+mn-ea"/>
                              <a:cs typeface="+mn-cs"/>
                            </a:rPr>
                            <a:t>+</a:t>
                          </a:r>
                        </a:p>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14:m>
                            <m:oMath xmlns:m="http://schemas.openxmlformats.org/officeDocument/2006/math">
                              <m:f>
                                <m:fPr>
                                  <m:ctrlPr>
                                    <a:rPr lang="es-CL" sz="2000" i="1" smtClean="0">
                                      <a:latin typeface="Cambria Math"/>
                                    </a:rPr>
                                  </m:ctrlPr>
                                </m:fPr>
                                <m:num>
                                  <m:r>
                                    <a:rPr lang="es-CL" sz="2000" b="0" i="1" smtClean="0">
                                      <a:latin typeface="Cambria Math"/>
                                    </a:rPr>
                                    <m:t>𝑃𝑁</m:t>
                                  </m:r>
                                </m:num>
                                <m:den>
                                  <m:r>
                                    <a:rPr lang="es-CL" sz="2000" b="0" i="1" smtClean="0">
                                      <a:latin typeface="Cambria Math"/>
                                    </a:rPr>
                                    <m:t>𝑃𝑑𝑅</m:t>
                                  </m:r>
                                </m:den>
                              </m:f>
                              <m:r>
                                <a:rPr lang="es-CL" sz="2000" b="0" i="1" smtClean="0">
                                  <a:latin typeface="Cambria Math"/>
                                </a:rPr>
                                <m:t>=</m:t>
                              </m:r>
                            </m:oMath>
                          </a14:m>
                          <a:r>
                            <a:rPr lang="es-MX" sz="2000" kern="1200" dirty="0" smtClean="0">
                              <a:solidFill>
                                <a:schemeClr val="tx1"/>
                              </a:solidFill>
                              <a:latin typeface="Trebuchet MS" pitchFamily="34" charset="0"/>
                              <a:ea typeface="+mn-ea"/>
                              <a:cs typeface="+mn-cs"/>
                            </a:rPr>
                            <a:t> </a:t>
                          </a:r>
                          <a:r>
                            <a:rPr lang="es-MX" sz="1400" kern="1200" dirty="0" smtClean="0">
                              <a:solidFill>
                                <a:schemeClr val="tx1"/>
                              </a:solidFill>
                              <a:latin typeface="Trebuchet MS" pitchFamily="34" charset="0"/>
                              <a:ea typeface="+mn-ea"/>
                              <a:cs typeface="+mn-cs"/>
                            </a:rPr>
                            <a:t>Fortalez</a:t>
                          </a:r>
                          <a:r>
                            <a:rPr lang="es-MX" sz="1400" kern="1200" baseline="0" dirty="0" smtClean="0">
                              <a:solidFill>
                                <a:schemeClr val="tx1"/>
                              </a:solidFill>
                              <a:latin typeface="Trebuchet MS" pitchFamily="34" charset="0"/>
                              <a:ea typeface="+mn-ea"/>
                              <a:cs typeface="+mn-cs"/>
                            </a:rPr>
                            <a:t>a Patrimonial</a:t>
                          </a:r>
                        </a:p>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endParaRPr lang="es-MX" sz="1200" kern="1200" baseline="0" dirty="0" smtClean="0">
                            <a:solidFill>
                              <a:schemeClr val="tx1"/>
                            </a:solidFill>
                            <a:latin typeface="Trebuchet MS" pitchFamily="34" charset="0"/>
                            <a:ea typeface="+mn-ea"/>
                            <a:cs typeface="+mn-cs"/>
                          </a:endParaRPr>
                        </a:p>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lang="es-MX" sz="1400" kern="1200" baseline="0" dirty="0" smtClean="0">
                              <a:solidFill>
                                <a:schemeClr val="tx1"/>
                              </a:solidFill>
                              <a:latin typeface="Trebuchet MS" pitchFamily="34" charset="0"/>
                              <a:ea typeface="+mn-ea"/>
                              <a:cs typeface="+mn-cs"/>
                            </a:rPr>
                            <a:t>= Solvencia</a:t>
                          </a:r>
                        </a:p>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endParaRPr lang="pt-BR" sz="1100" kern="1200" dirty="0" smtClean="0">
                            <a:solidFill>
                              <a:schemeClr val="tx1"/>
                            </a:solidFill>
                            <a:latin typeface="Trebuchet MS" pitchFamily="34" charset="0"/>
                            <a:ea typeface="+mn-ea"/>
                            <a:cs typeface="+mn-cs"/>
                          </a:endParaRPr>
                        </a:p>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lang="pt-BR" sz="1100" kern="1200" dirty="0" smtClean="0">
                              <a:solidFill>
                                <a:schemeClr val="tx1"/>
                              </a:solidFill>
                              <a:latin typeface="Trebuchet MS" pitchFamily="34" charset="0"/>
                              <a:ea typeface="+mn-ea"/>
                              <a:cs typeface="+mn-cs"/>
                            </a:rPr>
                            <a:t>(N</a:t>
                          </a:r>
                          <a:r>
                            <a:rPr lang="pt-BR" sz="1200" kern="1200" dirty="0" smtClean="0">
                              <a:solidFill>
                                <a:schemeClr val="tx1"/>
                              </a:solidFill>
                              <a:latin typeface="Trebuchet MS" pitchFamily="34" charset="0"/>
                              <a:ea typeface="+mn-ea"/>
                              <a:cs typeface="+mn-cs"/>
                            </a:rPr>
                            <a:t>CG N° 309 y NCG N°325)</a:t>
                          </a:r>
                        </a:p>
                      </a:txBody>
                      <a:tcPr marL="91452" marR="9145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r>
                  <a:tr h="1897170">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lang="es-MX" sz="1400" b="1" u="sng" kern="1200" dirty="0" smtClean="0">
                              <a:solidFill>
                                <a:schemeClr val="bg1"/>
                              </a:solidFill>
                              <a:latin typeface="Trebuchet MS" pitchFamily="34" charset="0"/>
                              <a:ea typeface="+mn-ea"/>
                              <a:cs typeface="+mn-cs"/>
                            </a:rPr>
                            <a:t>NIVEL REGULATORIO: </a:t>
                          </a:r>
                        </a:p>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endParaRPr lang="es-MX" sz="1400" kern="1200" dirty="0" smtClean="0">
                            <a:solidFill>
                              <a:schemeClr val="bg1"/>
                            </a:solidFill>
                            <a:latin typeface="Trebuchet MS" pitchFamily="34" charset="0"/>
                            <a:ea typeface="+mn-ea"/>
                            <a:cs typeface="+mn-cs"/>
                          </a:endParaRPr>
                        </a:p>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lang="es-MX" sz="1400" kern="1200" dirty="0" smtClean="0">
                              <a:solidFill>
                                <a:schemeClr val="bg1"/>
                              </a:solidFill>
                              <a:latin typeface="Trebuchet MS" pitchFamily="34" charset="0"/>
                              <a:ea typeface="+mn-ea"/>
                              <a:cs typeface="+mn-cs"/>
                            </a:rPr>
                            <a:t>REQUERIMIENTOS MÍNIMOS DE SOLVENCIA</a:t>
                          </a:r>
                        </a:p>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endParaRPr lang="es-MX" sz="1400" kern="1200" dirty="0" smtClean="0">
                            <a:solidFill>
                              <a:schemeClr val="bg1"/>
                            </a:solidFill>
                            <a:latin typeface="Trebuchet MS" pitchFamily="34" charset="0"/>
                            <a:ea typeface="+mn-ea"/>
                            <a:cs typeface="+mn-cs"/>
                          </a:endParaRPr>
                        </a:p>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lang="es-MX" sz="1400" b="1" kern="1200" dirty="0" smtClean="0">
                              <a:solidFill>
                                <a:schemeClr val="bg1"/>
                              </a:solidFill>
                              <a:latin typeface="Trebuchet MS" pitchFamily="34" charset="0"/>
                              <a:ea typeface="+mn-ea"/>
                              <a:cs typeface="+mn-cs"/>
                            </a:rPr>
                            <a:t>Carácter </a:t>
                          </a:r>
                          <a:r>
                            <a:rPr lang="es-MX" sz="1400" b="1" u="none" kern="1200" dirty="0" smtClean="0">
                              <a:solidFill>
                                <a:schemeClr val="bg1"/>
                              </a:solidFill>
                              <a:latin typeface="Trebuchet MS" pitchFamily="34" charset="0"/>
                              <a:ea typeface="+mn-ea"/>
                              <a:cs typeface="+mn-cs"/>
                            </a:rPr>
                            <a:t>Cuantitativo</a:t>
                          </a:r>
                          <a:endParaRPr lang="es-ES" sz="1400" b="1" u="none" kern="1200" dirty="0" smtClean="0">
                            <a:solidFill>
                              <a:schemeClr val="bg1"/>
                            </a:solidFill>
                            <a:latin typeface="Trebuchet MS" pitchFamily="34" charset="0"/>
                            <a:ea typeface="+mn-ea"/>
                            <a:cs typeface="+mn-cs"/>
                          </a:endParaRPr>
                        </a:p>
                      </a:txBody>
                      <a:tcPr marL="91452" marR="9145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a:defRPr/>
                          </a:pPr>
                          <a:r>
                            <a:rPr lang="es-CL" sz="1400" b="1" u="sng" kern="1200" dirty="0" smtClean="0">
                              <a:solidFill>
                                <a:schemeClr val="tx1"/>
                              </a:solidFill>
                              <a:latin typeface="Trebuchet MS" pitchFamily="34" charset="0"/>
                              <a:ea typeface="+mn-ea"/>
                              <a:cs typeface="+mn-cs"/>
                            </a:rPr>
                            <a:t>REGULACIONES ESPECÍFICAS:</a:t>
                          </a:r>
                        </a:p>
                        <a:p>
                          <a:pPr marL="0" indent="0">
                            <a:buFont typeface="Arial" pitchFamily="34" charset="0"/>
                            <a:buNone/>
                            <a:defRPr/>
                          </a:pPr>
                          <a:endParaRPr lang="es-CL" sz="1400" dirty="0" smtClean="0">
                            <a:latin typeface="Trebuchet MS" pitchFamily="34" charset="0"/>
                          </a:endParaRPr>
                        </a:p>
                        <a:p>
                          <a:pPr marL="171450" indent="-171450">
                            <a:buFont typeface="Arial" pitchFamily="34" charset="0"/>
                            <a:buChar char="•"/>
                            <a:defRPr/>
                          </a:pPr>
                          <a:endParaRPr lang="es-CL" sz="1400" dirty="0" smtClean="0">
                            <a:latin typeface="Trebuchet MS" pitchFamily="34" charset="0"/>
                          </a:endParaRPr>
                        </a:p>
                        <a:p>
                          <a:pPr marL="171450" indent="-171450">
                            <a:buFont typeface="Arial" pitchFamily="34" charset="0"/>
                            <a:buChar char="•"/>
                            <a:defRPr/>
                          </a:pPr>
                          <a:endParaRPr lang="es-CL" sz="1400" dirty="0" smtClean="0">
                            <a:latin typeface="Trebuchet MS" pitchFamily="34" charset="0"/>
                          </a:endParaRPr>
                        </a:p>
                        <a:p>
                          <a:pPr marL="171450" indent="-171450">
                            <a:buFont typeface="Arial" pitchFamily="34" charset="0"/>
                            <a:buChar char="•"/>
                            <a:defRPr/>
                          </a:pPr>
                          <a:endParaRPr lang="es-CL" sz="1400" dirty="0" smtClean="0">
                            <a:latin typeface="Trebuchet MS" pitchFamily="34" charset="0"/>
                          </a:endParaRPr>
                        </a:p>
                        <a:p>
                          <a:pPr marL="171450" indent="-171450">
                            <a:buFont typeface="Arial" pitchFamily="34" charset="0"/>
                            <a:buChar char="•"/>
                            <a:defRPr/>
                          </a:pPr>
                          <a:endParaRPr lang="es-CL" sz="1400" dirty="0" smtClean="0">
                            <a:latin typeface="Trebuchet MS" pitchFamily="34" charset="0"/>
                          </a:endParaRPr>
                        </a:p>
                        <a:p>
                          <a:pPr marL="171450" indent="-171450">
                            <a:buFont typeface="Arial" pitchFamily="34" charset="0"/>
                            <a:buChar char="•"/>
                            <a:defRPr/>
                          </a:pPr>
                          <a:r>
                            <a:rPr lang="es-CL" sz="1400" dirty="0" smtClean="0">
                              <a:latin typeface="Trebuchet MS" pitchFamily="34" charset="0"/>
                            </a:rPr>
                            <a:t>Reservas Técnicas Mínima</a:t>
                          </a:r>
                          <a:r>
                            <a:rPr lang="es-CL" sz="1400" baseline="0" dirty="0" smtClean="0">
                              <a:latin typeface="Trebuchet MS" pitchFamily="34" charset="0"/>
                            </a:rPr>
                            <a:t>s</a:t>
                          </a:r>
                        </a:p>
                        <a:p>
                          <a:pPr marL="171450" indent="-171450">
                            <a:buFont typeface="Arial" pitchFamily="34" charset="0"/>
                            <a:buChar char="•"/>
                            <a:defRPr/>
                          </a:pPr>
                          <a:r>
                            <a:rPr lang="es-CL" sz="1400" dirty="0" smtClean="0">
                              <a:latin typeface="Trebuchet MS" pitchFamily="34" charset="0"/>
                            </a:rPr>
                            <a:t>Regulación de Inversiones</a:t>
                          </a:r>
                        </a:p>
                        <a:p>
                          <a:pPr marL="171450" indent="-171450">
                            <a:buFont typeface="Arial" pitchFamily="34" charset="0"/>
                            <a:buChar char="•"/>
                            <a:defRPr/>
                          </a:pPr>
                          <a:r>
                            <a:rPr lang="es-CL" sz="1400" dirty="0" smtClean="0">
                              <a:latin typeface="Trebuchet MS" pitchFamily="34" charset="0"/>
                            </a:rPr>
                            <a:t>TSA, test de suficiencia de activos</a:t>
                          </a:r>
                        </a:p>
                        <a:p>
                          <a:pPr marL="171450" indent="-171450">
                            <a:buFont typeface="Arial" pitchFamily="34" charset="0"/>
                            <a:buChar char="•"/>
                            <a:defRPr/>
                          </a:pPr>
                          <a:r>
                            <a:rPr lang="es-CL" sz="1400" dirty="0" smtClean="0">
                              <a:latin typeface="Trebuchet MS" pitchFamily="34" charset="0"/>
                            </a:rPr>
                            <a:t>VaR</a:t>
                          </a:r>
                          <a:r>
                            <a:rPr lang="es-CL" sz="1400" baseline="0" dirty="0" smtClean="0">
                              <a:latin typeface="Trebuchet MS" pitchFamily="34" charset="0"/>
                            </a:rPr>
                            <a:t>.</a:t>
                          </a:r>
                          <a:endParaRPr lang="es-CL" sz="1400" dirty="0" smtClean="0">
                            <a:latin typeface="Trebuchet MS" pitchFamily="34" charset="0"/>
                          </a:endParaRPr>
                        </a:p>
                      </a:txBody>
                      <a:tcPr marL="91452" marR="9145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r>
                </a:tbl>
              </a:graphicData>
            </a:graphic>
          </p:graphicFrame>
        </mc:Choice>
        <mc:Fallback xmlns="">
          <p:graphicFrame>
            <p:nvGraphicFramePr>
              <p:cNvPr id="101380" name="Group 4"/>
              <p:cNvGraphicFramePr>
                <a:graphicFrameLocks noGrp="1"/>
              </p:cNvGraphicFramePr>
              <p:nvPr>
                <p:ph/>
                <p:extLst>
                  <p:ext uri="{D42A27DB-BD31-4B8C-83A1-F6EECF244321}">
                    <p14:modId xmlns:p14="http://schemas.microsoft.com/office/powerpoint/2010/main" val="2068027763"/>
                  </p:ext>
                </p:extLst>
              </p:nvPr>
            </p:nvGraphicFramePr>
            <p:xfrm>
              <a:off x="1835696" y="1313506"/>
              <a:ext cx="7056784" cy="4288576"/>
            </p:xfrm>
            <a:graphic>
              <a:graphicData uri="http://schemas.openxmlformats.org/drawingml/2006/table">
                <a:tbl>
                  <a:tblPr/>
                  <a:tblGrid>
                    <a:gridCol w="3240086"/>
                    <a:gridCol w="3816698"/>
                  </a:tblGrid>
                  <a:tr h="2063548">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lang="es-MX" sz="1400" b="1" u="sng" kern="1200" dirty="0" smtClean="0">
                              <a:solidFill>
                                <a:schemeClr val="bg1"/>
                              </a:solidFill>
                              <a:latin typeface="Trebuchet MS" pitchFamily="34" charset="0"/>
                              <a:ea typeface="+mn-ea"/>
                              <a:cs typeface="+mn-cs"/>
                            </a:rPr>
                            <a:t>NIVEL DE SUPERVISION: </a:t>
                          </a:r>
                        </a:p>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endParaRPr lang="es-MX" sz="1400" kern="1200" dirty="0" smtClean="0">
                            <a:solidFill>
                              <a:schemeClr val="bg1"/>
                            </a:solidFill>
                            <a:latin typeface="Trebuchet MS" pitchFamily="34" charset="0"/>
                            <a:ea typeface="+mn-ea"/>
                            <a:cs typeface="+mn-cs"/>
                          </a:endParaRPr>
                        </a:p>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lang="es-MX" sz="1400" kern="1200" dirty="0" smtClean="0">
                              <a:solidFill>
                                <a:schemeClr val="bg1"/>
                              </a:solidFill>
                              <a:latin typeface="Trebuchet MS" pitchFamily="34" charset="0"/>
                              <a:ea typeface="+mn-ea"/>
                              <a:cs typeface="+mn-cs"/>
                            </a:rPr>
                            <a:t>PROCESO DE EVALUACIÓN DE RIESGOS Y ACTIVIDADES DE MITIGACION</a:t>
                          </a:r>
                        </a:p>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endParaRPr lang="es-MX" sz="1400" kern="1200" dirty="0" smtClean="0">
                            <a:solidFill>
                              <a:schemeClr val="bg1"/>
                            </a:solidFill>
                            <a:latin typeface="Trebuchet MS" pitchFamily="34" charset="0"/>
                            <a:ea typeface="+mn-ea"/>
                            <a:cs typeface="+mn-cs"/>
                          </a:endParaRPr>
                        </a:p>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lang="es-MX" sz="1400" b="1" kern="1200" dirty="0" smtClean="0">
                              <a:solidFill>
                                <a:schemeClr val="bg1"/>
                              </a:solidFill>
                              <a:latin typeface="Trebuchet MS" pitchFamily="34" charset="0"/>
                              <a:ea typeface="+mn-ea"/>
                              <a:cs typeface="+mn-cs"/>
                            </a:rPr>
                            <a:t>Carácter</a:t>
                          </a:r>
                          <a:r>
                            <a:rPr lang="es-MX" sz="1400" b="1" kern="1200" baseline="0" dirty="0" smtClean="0">
                              <a:solidFill>
                                <a:schemeClr val="bg1"/>
                              </a:solidFill>
                              <a:latin typeface="Trebuchet MS" pitchFamily="34" charset="0"/>
                              <a:ea typeface="+mn-ea"/>
                              <a:cs typeface="+mn-cs"/>
                            </a:rPr>
                            <a:t> </a:t>
                          </a:r>
                          <a:r>
                            <a:rPr lang="es-MX" sz="1400" b="1" u="none" kern="1200" dirty="0" smtClean="0">
                              <a:solidFill>
                                <a:schemeClr val="bg1"/>
                              </a:solidFill>
                              <a:latin typeface="Trebuchet MS" pitchFamily="34" charset="0"/>
                              <a:ea typeface="+mn-ea"/>
                              <a:cs typeface="+mn-cs"/>
                            </a:rPr>
                            <a:t>Cualitativo</a:t>
                          </a:r>
                          <a:endParaRPr lang="es-ES" sz="1400" b="1" u="none" kern="1200" dirty="0" smtClean="0">
                            <a:solidFill>
                              <a:schemeClr val="bg1"/>
                            </a:solidFill>
                            <a:latin typeface="Trebuchet MS" pitchFamily="34" charset="0"/>
                            <a:ea typeface="+mn-ea"/>
                            <a:cs typeface="+mn-cs"/>
                          </a:endParaRPr>
                        </a:p>
                      </a:txBody>
                      <a:tcPr marL="91452" marR="9145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endParaRPr lang="es-ES"/>
                        </a:p>
                      </a:txBody>
                      <a:tcPr marL="91452" marR="9145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rotWithShape="1">
                          <a:blip r:embed="rId5"/>
                          <a:stretch>
                            <a:fillRect l="-85304" t="-590" b="-110324"/>
                          </a:stretch>
                        </a:blipFill>
                      </a:tcPr>
                    </a:tc>
                  </a:tr>
                  <a:tr h="2225028">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lang="es-MX" sz="1400" b="1" u="sng" kern="1200" dirty="0" smtClean="0">
                              <a:solidFill>
                                <a:schemeClr val="bg1"/>
                              </a:solidFill>
                              <a:latin typeface="Trebuchet MS" pitchFamily="34" charset="0"/>
                              <a:ea typeface="+mn-ea"/>
                              <a:cs typeface="+mn-cs"/>
                            </a:rPr>
                            <a:t>NIVEL REGULATORIO: </a:t>
                          </a:r>
                        </a:p>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endParaRPr lang="es-MX" sz="1400" kern="1200" dirty="0" smtClean="0">
                            <a:solidFill>
                              <a:schemeClr val="bg1"/>
                            </a:solidFill>
                            <a:latin typeface="Trebuchet MS" pitchFamily="34" charset="0"/>
                            <a:ea typeface="+mn-ea"/>
                            <a:cs typeface="+mn-cs"/>
                          </a:endParaRPr>
                        </a:p>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lang="es-MX" sz="1400" kern="1200" dirty="0" smtClean="0">
                              <a:solidFill>
                                <a:schemeClr val="bg1"/>
                              </a:solidFill>
                              <a:latin typeface="Trebuchet MS" pitchFamily="34" charset="0"/>
                              <a:ea typeface="+mn-ea"/>
                              <a:cs typeface="+mn-cs"/>
                            </a:rPr>
                            <a:t>REQUERIMIENTOS </a:t>
                          </a:r>
                          <a:r>
                            <a:rPr lang="es-MX" sz="1400" kern="1200" dirty="0" smtClean="0">
                              <a:solidFill>
                                <a:schemeClr val="bg1"/>
                              </a:solidFill>
                              <a:latin typeface="Trebuchet MS" pitchFamily="34" charset="0"/>
                              <a:ea typeface="+mn-ea"/>
                              <a:cs typeface="+mn-cs"/>
                            </a:rPr>
                            <a:t>MÍNIMOS </a:t>
                          </a:r>
                          <a:r>
                            <a:rPr lang="es-MX" sz="1400" kern="1200" dirty="0" smtClean="0">
                              <a:solidFill>
                                <a:schemeClr val="bg1"/>
                              </a:solidFill>
                              <a:latin typeface="Trebuchet MS" pitchFamily="34" charset="0"/>
                              <a:ea typeface="+mn-ea"/>
                              <a:cs typeface="+mn-cs"/>
                            </a:rPr>
                            <a:t>DE SOLVENCIA</a:t>
                          </a:r>
                        </a:p>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endParaRPr lang="es-MX" sz="1400" kern="1200" dirty="0" smtClean="0">
                            <a:solidFill>
                              <a:schemeClr val="bg1"/>
                            </a:solidFill>
                            <a:latin typeface="Trebuchet MS" pitchFamily="34" charset="0"/>
                            <a:ea typeface="+mn-ea"/>
                            <a:cs typeface="+mn-cs"/>
                          </a:endParaRPr>
                        </a:p>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lang="es-MX" sz="1400" b="1" kern="1200" dirty="0" smtClean="0">
                              <a:solidFill>
                                <a:schemeClr val="bg1"/>
                              </a:solidFill>
                              <a:latin typeface="Trebuchet MS" pitchFamily="34" charset="0"/>
                              <a:ea typeface="+mn-ea"/>
                              <a:cs typeface="+mn-cs"/>
                            </a:rPr>
                            <a:t>Carácter </a:t>
                          </a:r>
                          <a:r>
                            <a:rPr lang="es-MX" sz="1400" b="1" u="none" kern="1200" dirty="0" smtClean="0">
                              <a:solidFill>
                                <a:schemeClr val="bg1"/>
                              </a:solidFill>
                              <a:latin typeface="Trebuchet MS" pitchFamily="34" charset="0"/>
                              <a:ea typeface="+mn-ea"/>
                              <a:cs typeface="+mn-cs"/>
                            </a:rPr>
                            <a:t>Cuantitativo</a:t>
                          </a:r>
                          <a:endParaRPr lang="es-ES" sz="1400" b="1" u="none" kern="1200" dirty="0" smtClean="0">
                            <a:solidFill>
                              <a:schemeClr val="bg1"/>
                            </a:solidFill>
                            <a:latin typeface="Trebuchet MS" pitchFamily="34" charset="0"/>
                            <a:ea typeface="+mn-ea"/>
                            <a:cs typeface="+mn-cs"/>
                          </a:endParaRPr>
                        </a:p>
                      </a:txBody>
                      <a:tcPr marL="91452" marR="9145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a:defRPr/>
                          </a:pPr>
                          <a:r>
                            <a:rPr lang="es-CL" sz="1400" b="1" u="sng" kern="1200" dirty="0" smtClean="0">
                              <a:solidFill>
                                <a:schemeClr val="tx1"/>
                              </a:solidFill>
                              <a:latin typeface="Trebuchet MS" pitchFamily="34" charset="0"/>
                              <a:ea typeface="+mn-ea"/>
                              <a:cs typeface="+mn-cs"/>
                            </a:rPr>
                            <a:t>REGULACIONES ESPECÍFICAS:</a:t>
                          </a:r>
                        </a:p>
                        <a:p>
                          <a:pPr marL="0" indent="0">
                            <a:buFont typeface="Arial" pitchFamily="34" charset="0"/>
                            <a:buNone/>
                            <a:defRPr/>
                          </a:pPr>
                          <a:endParaRPr lang="es-CL" sz="1400" dirty="0" smtClean="0">
                            <a:latin typeface="Trebuchet MS" pitchFamily="34" charset="0"/>
                          </a:endParaRPr>
                        </a:p>
                        <a:p>
                          <a:pPr marL="171450" indent="-171450">
                            <a:buFont typeface="Arial" pitchFamily="34" charset="0"/>
                            <a:buChar char="•"/>
                            <a:defRPr/>
                          </a:pPr>
                          <a:endParaRPr lang="es-CL" sz="1400" dirty="0" smtClean="0">
                            <a:latin typeface="Trebuchet MS" pitchFamily="34" charset="0"/>
                          </a:endParaRPr>
                        </a:p>
                        <a:p>
                          <a:pPr marL="171450" indent="-171450">
                            <a:buFont typeface="Arial" pitchFamily="34" charset="0"/>
                            <a:buChar char="•"/>
                            <a:defRPr/>
                          </a:pPr>
                          <a:endParaRPr lang="es-CL" sz="1400" dirty="0" smtClean="0">
                            <a:latin typeface="Trebuchet MS" pitchFamily="34" charset="0"/>
                          </a:endParaRPr>
                        </a:p>
                        <a:p>
                          <a:pPr marL="171450" indent="-171450">
                            <a:buFont typeface="Arial" pitchFamily="34" charset="0"/>
                            <a:buChar char="•"/>
                            <a:defRPr/>
                          </a:pPr>
                          <a:endParaRPr lang="es-CL" sz="1400" dirty="0" smtClean="0">
                            <a:latin typeface="Trebuchet MS" pitchFamily="34" charset="0"/>
                          </a:endParaRPr>
                        </a:p>
                        <a:p>
                          <a:pPr marL="171450" indent="-171450">
                            <a:buFont typeface="Arial" pitchFamily="34" charset="0"/>
                            <a:buChar char="•"/>
                            <a:defRPr/>
                          </a:pPr>
                          <a:endParaRPr lang="es-CL" sz="1400" dirty="0" smtClean="0">
                            <a:latin typeface="Trebuchet MS" pitchFamily="34" charset="0"/>
                          </a:endParaRPr>
                        </a:p>
                        <a:p>
                          <a:pPr marL="171450" indent="-171450">
                            <a:buFont typeface="Arial" pitchFamily="34" charset="0"/>
                            <a:buChar char="•"/>
                            <a:defRPr/>
                          </a:pPr>
                          <a:r>
                            <a:rPr lang="es-CL" sz="1400" dirty="0" smtClean="0">
                              <a:latin typeface="Trebuchet MS" pitchFamily="34" charset="0"/>
                            </a:rPr>
                            <a:t>Reservas Técnicas Mínima</a:t>
                          </a:r>
                          <a:r>
                            <a:rPr lang="es-CL" sz="1400" baseline="0" dirty="0" smtClean="0">
                              <a:latin typeface="Trebuchet MS" pitchFamily="34" charset="0"/>
                            </a:rPr>
                            <a:t>s</a:t>
                          </a:r>
                        </a:p>
                        <a:p>
                          <a:pPr marL="171450" indent="-171450">
                            <a:buFont typeface="Arial" pitchFamily="34" charset="0"/>
                            <a:buChar char="•"/>
                            <a:defRPr/>
                          </a:pPr>
                          <a:r>
                            <a:rPr lang="es-CL" sz="1400" dirty="0" smtClean="0">
                              <a:latin typeface="Trebuchet MS" pitchFamily="34" charset="0"/>
                            </a:rPr>
                            <a:t>Regulación de Inversiones</a:t>
                          </a:r>
                        </a:p>
                        <a:p>
                          <a:pPr marL="171450" indent="-171450">
                            <a:buFont typeface="Arial" pitchFamily="34" charset="0"/>
                            <a:buChar char="•"/>
                            <a:defRPr/>
                          </a:pPr>
                          <a:r>
                            <a:rPr lang="es-CL" sz="1400" dirty="0" smtClean="0">
                              <a:latin typeface="Trebuchet MS" pitchFamily="34" charset="0"/>
                            </a:rPr>
                            <a:t>TSA, test de suficiencia de activos</a:t>
                          </a:r>
                        </a:p>
                        <a:p>
                          <a:pPr marL="171450" indent="-171450">
                            <a:buFont typeface="Arial" pitchFamily="34" charset="0"/>
                            <a:buChar char="•"/>
                            <a:defRPr/>
                          </a:pPr>
                          <a:r>
                            <a:rPr lang="es-CL" sz="1400" dirty="0" smtClean="0">
                              <a:latin typeface="Trebuchet MS" pitchFamily="34" charset="0"/>
                            </a:rPr>
                            <a:t>VaR</a:t>
                          </a:r>
                          <a:r>
                            <a:rPr lang="es-CL" sz="1400" baseline="0" dirty="0" smtClean="0">
                              <a:latin typeface="Trebuchet MS" pitchFamily="34" charset="0"/>
                            </a:rPr>
                            <a:t>.</a:t>
                          </a:r>
                          <a:endParaRPr lang="es-CL" sz="1400" dirty="0" smtClean="0">
                            <a:latin typeface="Trebuchet MS" pitchFamily="34" charset="0"/>
                          </a:endParaRPr>
                        </a:p>
                      </a:txBody>
                      <a:tcPr marL="91452" marR="9145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r>
                </a:tbl>
              </a:graphicData>
            </a:graphic>
          </p:graphicFrame>
        </mc:Fallback>
      </mc:AlternateContent>
      <p:sp>
        <p:nvSpPr>
          <p:cNvPr id="8207" name="AutoShape 15"/>
          <p:cNvSpPr>
            <a:spLocks noChangeArrowheads="1"/>
          </p:cNvSpPr>
          <p:nvPr/>
        </p:nvSpPr>
        <p:spPr bwMode="auto">
          <a:xfrm rot="-5400000">
            <a:off x="134148" y="1550465"/>
            <a:ext cx="1514475" cy="1366837"/>
          </a:xfrm>
          <a:prstGeom prst="chevron">
            <a:avLst>
              <a:gd name="adj" fmla="val 27700"/>
            </a:avLst>
          </a:prstGeom>
          <a:solidFill>
            <a:schemeClr val="accent1">
              <a:lumMod val="20000"/>
              <a:lumOff val="80000"/>
            </a:schemeClr>
          </a:solidFill>
          <a:ln w="9525">
            <a:solidFill>
              <a:srgbClr val="000000"/>
            </a:solidFill>
            <a:miter lim="800000"/>
            <a:headEnd/>
            <a:tailEnd/>
          </a:ln>
        </p:spPr>
        <p:txBody>
          <a:bodyPr vert="eaVert"/>
          <a:lstStyle/>
          <a:p>
            <a:pPr eaLnBrk="0" hangingPunct="0"/>
            <a:endParaRPr lang="es-MX" sz="1600" b="1" dirty="0">
              <a:latin typeface="Times New Roman" pitchFamily="18" charset="0"/>
            </a:endParaRPr>
          </a:p>
          <a:p>
            <a:pPr algn="ctr" eaLnBrk="0" hangingPunct="0"/>
            <a:r>
              <a:rPr lang="es-MX" sz="1600" b="1" dirty="0">
                <a:latin typeface="Times New Roman" pitchFamily="18" charset="0"/>
              </a:rPr>
              <a:t>NIVEL 2</a:t>
            </a:r>
          </a:p>
        </p:txBody>
      </p:sp>
      <p:sp>
        <p:nvSpPr>
          <p:cNvPr id="8208" name="AutoShape 16"/>
          <p:cNvSpPr>
            <a:spLocks noChangeArrowheads="1"/>
          </p:cNvSpPr>
          <p:nvPr/>
        </p:nvSpPr>
        <p:spPr bwMode="auto">
          <a:xfrm rot="-5400000">
            <a:off x="98430" y="3680817"/>
            <a:ext cx="1585912" cy="1366837"/>
          </a:xfrm>
          <a:prstGeom prst="chevron">
            <a:avLst>
              <a:gd name="adj" fmla="val 29007"/>
            </a:avLst>
          </a:prstGeom>
          <a:solidFill>
            <a:schemeClr val="accent1">
              <a:lumMod val="20000"/>
              <a:lumOff val="80000"/>
            </a:schemeClr>
          </a:solidFill>
          <a:ln w="9525">
            <a:solidFill>
              <a:srgbClr val="000000"/>
            </a:solidFill>
            <a:miter lim="800000"/>
            <a:headEnd/>
            <a:tailEnd/>
          </a:ln>
        </p:spPr>
        <p:txBody>
          <a:bodyPr vert="eaVert"/>
          <a:lstStyle/>
          <a:p>
            <a:pPr eaLnBrk="0" hangingPunct="0"/>
            <a:endParaRPr lang="es-MX" sz="1600" b="1" dirty="0">
              <a:latin typeface="Times New Roman" pitchFamily="18" charset="0"/>
            </a:endParaRPr>
          </a:p>
          <a:p>
            <a:pPr algn="ctr" eaLnBrk="0" hangingPunct="0"/>
            <a:r>
              <a:rPr lang="es-MX" sz="1600" b="1" dirty="0">
                <a:latin typeface="Times New Roman" pitchFamily="18" charset="0"/>
              </a:rPr>
              <a:t>NIVEL 1</a:t>
            </a:r>
          </a:p>
        </p:txBody>
      </p:sp>
      <p:sp>
        <p:nvSpPr>
          <p:cNvPr id="2" name="1 CuadroTexto"/>
          <p:cNvSpPr txBox="1"/>
          <p:nvPr/>
        </p:nvSpPr>
        <p:spPr>
          <a:xfrm>
            <a:off x="244103" y="5805264"/>
            <a:ext cx="7928297" cy="769441"/>
          </a:xfrm>
          <a:prstGeom prst="rect">
            <a:avLst/>
          </a:prstGeom>
          <a:noFill/>
        </p:spPr>
        <p:txBody>
          <a:bodyPr wrap="square">
            <a:spAutoFit/>
          </a:bodyPr>
          <a:lstStyle/>
          <a:p>
            <a:pPr marL="342900" indent="-342900" algn="just">
              <a:buFont typeface="Arial" pitchFamily="34" charset="0"/>
              <a:buChar char="•"/>
              <a:defRPr/>
            </a:pPr>
            <a:r>
              <a:rPr lang="es-CL" sz="2200" dirty="0">
                <a:solidFill>
                  <a:srgbClr val="002060"/>
                </a:solidFill>
                <a:latin typeface="+mn-lt"/>
              </a:rPr>
              <a:t>Los niveles 1 y 2 son </a:t>
            </a:r>
            <a:r>
              <a:rPr lang="es-CL" sz="2200" b="1" dirty="0">
                <a:solidFill>
                  <a:srgbClr val="002060"/>
                </a:solidFill>
                <a:latin typeface="+mn-lt"/>
              </a:rPr>
              <a:t>complementarios</a:t>
            </a:r>
            <a:r>
              <a:rPr lang="es-CL" sz="2200" dirty="0">
                <a:solidFill>
                  <a:srgbClr val="002060"/>
                </a:solidFill>
                <a:latin typeface="+mn-lt"/>
              </a:rPr>
              <a:t>.</a:t>
            </a:r>
          </a:p>
          <a:p>
            <a:pPr marL="342900" indent="-342900" algn="just">
              <a:buFont typeface="Arial" pitchFamily="34" charset="0"/>
              <a:buChar char="•"/>
              <a:defRPr/>
            </a:pPr>
            <a:r>
              <a:rPr lang="es-CL" sz="2200" dirty="0">
                <a:solidFill>
                  <a:srgbClr val="002060"/>
                </a:solidFill>
              </a:rPr>
              <a:t>En el nivel </a:t>
            </a:r>
            <a:r>
              <a:rPr lang="es-CL" sz="2200" dirty="0" smtClean="0">
                <a:solidFill>
                  <a:srgbClr val="002060"/>
                </a:solidFill>
              </a:rPr>
              <a:t>2, se </a:t>
            </a:r>
            <a:r>
              <a:rPr lang="es-CL" sz="2200" dirty="0">
                <a:solidFill>
                  <a:srgbClr val="002060"/>
                </a:solidFill>
              </a:rPr>
              <a:t>identifican los riesgos no cubiertos por el </a:t>
            </a:r>
            <a:r>
              <a:rPr lang="es-CL" sz="2200" dirty="0" smtClean="0">
                <a:solidFill>
                  <a:srgbClr val="002060"/>
                </a:solidFill>
              </a:rPr>
              <a:t>nivel 1.</a:t>
            </a:r>
            <a:endParaRPr lang="es-CL" dirty="0">
              <a:solidFill>
                <a:srgbClr val="002060"/>
              </a:solidFill>
            </a:endParaRPr>
          </a:p>
        </p:txBody>
      </p:sp>
      <p:sp>
        <p:nvSpPr>
          <p:cNvPr id="9" name="8 Rectángulo"/>
          <p:cNvSpPr/>
          <p:nvPr/>
        </p:nvSpPr>
        <p:spPr>
          <a:xfrm>
            <a:off x="620714" y="188913"/>
            <a:ext cx="7245994" cy="584775"/>
          </a:xfrm>
          <a:prstGeom prst="rect">
            <a:avLst/>
          </a:prstGeom>
        </p:spPr>
        <p:txBody>
          <a:bodyPr wrap="square">
            <a:spAutoFit/>
          </a:bodyPr>
          <a:lstStyle/>
          <a:p>
            <a:pPr algn="ctr">
              <a:defRPr/>
            </a:pPr>
            <a:r>
              <a:rPr lang="es-CL" sz="3200" b="1" spc="-100" dirty="0" smtClean="0">
                <a:solidFill>
                  <a:srgbClr val="002060"/>
                </a:solidFill>
                <a:latin typeface="+mj-lt"/>
                <a:ea typeface="+mj-ea"/>
                <a:cs typeface="+mj-cs"/>
              </a:rPr>
              <a:t>I. Supervisión </a:t>
            </a:r>
            <a:r>
              <a:rPr lang="es-CL" sz="3200" b="1" spc="-100" dirty="0">
                <a:solidFill>
                  <a:srgbClr val="002060"/>
                </a:solidFill>
                <a:latin typeface="+mj-lt"/>
                <a:ea typeface="+mj-ea"/>
                <a:cs typeface="+mj-cs"/>
              </a:rPr>
              <a:t>de Solvencia en Base a Riesgos</a:t>
            </a:r>
          </a:p>
        </p:txBody>
      </p:sp>
      <p:sp>
        <p:nvSpPr>
          <p:cNvPr id="4" name="3 Rectángulo"/>
          <p:cNvSpPr/>
          <p:nvPr/>
        </p:nvSpPr>
        <p:spPr>
          <a:xfrm>
            <a:off x="5076056" y="1332630"/>
            <a:ext cx="3816424" cy="202436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2 Marcador de número de diapositiva"/>
          <p:cNvSpPr>
            <a:spLocks noGrp="1"/>
          </p:cNvSpPr>
          <p:nvPr>
            <p:ph type="sldNum" sz="quarter" idx="10"/>
          </p:nvPr>
        </p:nvSpPr>
        <p:spPr/>
        <p:txBody>
          <a:bodyPr/>
          <a:lstStyle/>
          <a:p>
            <a:pPr>
              <a:defRPr/>
            </a:pPr>
            <a:fld id="{7BBA5B6C-58D6-43F0-92AD-9AD712B45AB4}" type="slidenum">
              <a:rPr lang="es-CL" altLang="en-US" smtClean="0"/>
              <a:pPr>
                <a:defRPr/>
              </a:pPr>
              <a:t>3</a:t>
            </a:fld>
            <a:endParaRPr lang="es-CL" altLang="en-US" dirty="0"/>
          </a:p>
        </p:txBody>
      </p:sp>
      <p:cxnSp>
        <p:nvCxnSpPr>
          <p:cNvPr id="11" name="10 Conector angular"/>
          <p:cNvCxnSpPr/>
          <p:nvPr/>
        </p:nvCxnSpPr>
        <p:spPr>
          <a:xfrm rot="5400000" flipH="1" flipV="1">
            <a:off x="7299311" y="3005948"/>
            <a:ext cx="1424558" cy="542473"/>
          </a:xfrm>
          <a:prstGeom prst="bentConnector3">
            <a:avLst>
              <a:gd name="adj1" fmla="val 50000"/>
            </a:avLst>
          </a:prstGeom>
          <a:ln w="15875">
            <a:solidFill>
              <a:srgbClr val="FF0000"/>
            </a:solidFill>
            <a:tailEnd type="arrow"/>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12" name="11 Grupo"/>
          <p:cNvGrpSpPr/>
          <p:nvPr/>
        </p:nvGrpSpPr>
        <p:grpSpPr>
          <a:xfrm>
            <a:off x="5508104" y="3579393"/>
            <a:ext cx="2232248" cy="929727"/>
            <a:chOff x="5148064" y="3219353"/>
            <a:chExt cx="2232248" cy="929727"/>
          </a:xfrm>
        </p:grpSpPr>
        <p:sp>
          <p:nvSpPr>
            <p:cNvPr id="13" name="12 Elipse"/>
            <p:cNvSpPr/>
            <p:nvPr/>
          </p:nvSpPr>
          <p:spPr>
            <a:xfrm>
              <a:off x="5148064" y="3219353"/>
              <a:ext cx="2232248" cy="857719"/>
            </a:xfrm>
            <a:prstGeom prst="ellipse">
              <a:avLst/>
            </a:prstGeom>
            <a:solidFill>
              <a:schemeClr val="accent2">
                <a:lumMod val="60000"/>
                <a:lumOff val="40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13 CuadroTexto"/>
            <p:cNvSpPr txBox="1"/>
            <p:nvPr/>
          </p:nvSpPr>
          <p:spPr>
            <a:xfrm>
              <a:off x="5220072" y="3348861"/>
              <a:ext cx="2043765" cy="800219"/>
            </a:xfrm>
            <a:prstGeom prst="rect">
              <a:avLst/>
            </a:prstGeom>
            <a:noFill/>
          </p:spPr>
          <p:txBody>
            <a:bodyPr wrap="none" rtlCol="0">
              <a:spAutoFit/>
            </a:bodyPr>
            <a:lstStyle/>
            <a:p>
              <a:pPr marL="171450" indent="-171450">
                <a:buFont typeface="Arial" pitchFamily="34" charset="0"/>
                <a:buChar char="•"/>
                <a:defRPr/>
              </a:pPr>
              <a:r>
                <a:rPr lang="es-CL" sz="1400" dirty="0">
                  <a:latin typeface="Trebuchet MS" pitchFamily="34" charset="0"/>
                </a:rPr>
                <a:t>Patrimonio de Riesgo</a:t>
              </a:r>
            </a:p>
            <a:p>
              <a:pPr marL="171450" indent="-171450">
                <a:buFont typeface="Arial" pitchFamily="34" charset="0"/>
                <a:buChar char="•"/>
                <a:defRPr/>
              </a:pPr>
              <a:r>
                <a:rPr lang="es-CL" sz="1400" dirty="0">
                  <a:latin typeface="Trebuchet MS" pitchFamily="34" charset="0"/>
                </a:rPr>
                <a:t>Patrimonio Neto</a:t>
              </a:r>
            </a:p>
            <a:p>
              <a:endParaRPr lang="es-CL" dirty="0"/>
            </a:p>
          </p:txBody>
        </p:sp>
      </p:grpSp>
    </p:spTree>
    <p:extLst>
      <p:ext uri="{BB962C8B-B14F-4D97-AF65-F5344CB8AC3E}">
        <p14:creationId xmlns:p14="http://schemas.microsoft.com/office/powerpoint/2010/main" val="3309273420"/>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1380"/>
                                        </p:tgtEl>
                                        <p:attrNameLst>
                                          <p:attrName>style.visibility</p:attrName>
                                        </p:attrNameLst>
                                      </p:cBhvr>
                                      <p:to>
                                        <p:strVal val="visible"/>
                                      </p:to>
                                    </p:set>
                                    <p:anim calcmode="lin" valueType="num">
                                      <p:cBhvr>
                                        <p:cTn id="7" dur="500" fill="hold"/>
                                        <p:tgtEl>
                                          <p:spTgt spid="101380"/>
                                        </p:tgtEl>
                                        <p:attrNameLst>
                                          <p:attrName>ppt_w</p:attrName>
                                        </p:attrNameLst>
                                      </p:cBhvr>
                                      <p:tavLst>
                                        <p:tav tm="0">
                                          <p:val>
                                            <p:fltVal val="0"/>
                                          </p:val>
                                        </p:tav>
                                        <p:tav tm="100000">
                                          <p:val>
                                            <p:strVal val="#ppt_w"/>
                                          </p:val>
                                        </p:tav>
                                      </p:tavLst>
                                    </p:anim>
                                    <p:anim calcmode="lin" valueType="num">
                                      <p:cBhvr>
                                        <p:cTn id="8" dur="500" fill="hold"/>
                                        <p:tgtEl>
                                          <p:spTgt spid="101380"/>
                                        </p:tgtEl>
                                        <p:attrNameLst>
                                          <p:attrName>ppt_h</p:attrName>
                                        </p:attrNameLst>
                                      </p:cBhvr>
                                      <p:tavLst>
                                        <p:tav tm="0">
                                          <p:val>
                                            <p:fltVal val="0"/>
                                          </p:val>
                                        </p:tav>
                                        <p:tav tm="100000">
                                          <p:val>
                                            <p:strVal val="#ppt_h"/>
                                          </p:val>
                                        </p:tav>
                                      </p:tavLst>
                                    </p:anim>
                                    <p:animEffect transition="in" filter="fade">
                                      <p:cBhvr>
                                        <p:cTn id="9" dur="500"/>
                                        <p:tgtEl>
                                          <p:spTgt spid="10138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208"/>
                                        </p:tgtEl>
                                        <p:attrNameLst>
                                          <p:attrName>style.visibility</p:attrName>
                                        </p:attrNameLst>
                                      </p:cBhvr>
                                      <p:to>
                                        <p:strVal val="visible"/>
                                      </p:to>
                                    </p:set>
                                    <p:animEffect transition="in" filter="wipe(down)">
                                      <p:cBhvr>
                                        <p:cTn id="19" dur="500"/>
                                        <p:tgtEl>
                                          <p:spTgt spid="820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207"/>
                                        </p:tgtEl>
                                        <p:attrNameLst>
                                          <p:attrName>style.visibility</p:attrName>
                                        </p:attrNameLst>
                                      </p:cBhvr>
                                      <p:to>
                                        <p:strVal val="visible"/>
                                      </p:to>
                                    </p:set>
                                    <p:animEffect transition="in" filter="wipe(down)">
                                      <p:cBhvr>
                                        <p:cTn id="24" dur="500"/>
                                        <p:tgtEl>
                                          <p:spTgt spid="820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
                                            <p:txEl>
                                              <p:pRg st="0" end="0"/>
                                            </p:txEl>
                                          </p:spTgt>
                                        </p:tgtEl>
                                        <p:attrNameLst>
                                          <p:attrName>style.visibility</p:attrName>
                                        </p:attrNameLst>
                                      </p:cBhvr>
                                      <p:to>
                                        <p:strVal val="visible"/>
                                      </p:to>
                                    </p:set>
                                    <p:animEffect transition="in" filter="wipe(left)">
                                      <p:cBhvr>
                                        <p:cTn id="34" dur="500"/>
                                        <p:tgtEl>
                                          <p:spTgt spid="2">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
                                            <p:txEl>
                                              <p:pRg st="1" end="1"/>
                                            </p:txEl>
                                          </p:spTgt>
                                        </p:tgtEl>
                                        <p:attrNameLst>
                                          <p:attrName>style.visibility</p:attrName>
                                        </p:attrNameLst>
                                      </p:cBhvr>
                                      <p:to>
                                        <p:strVal val="visible"/>
                                      </p:to>
                                    </p:set>
                                    <p:animEffect transition="in" filter="wipe(left)">
                                      <p:cBhvr>
                                        <p:cTn id="39" dur="500"/>
                                        <p:tgtEl>
                                          <p:spTgt spid="2">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7" grpId="0" animBg="1"/>
      <p:bldP spid="8208" grpId="0" animBg="1"/>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a:normAutofit/>
          </a:bodyPr>
          <a:lstStyle/>
          <a:p>
            <a:r>
              <a:rPr lang="es-CL" sz="3200" b="1" dirty="0">
                <a:solidFill>
                  <a:srgbClr val="002060"/>
                </a:solidFill>
              </a:rPr>
              <a:t>2 </a:t>
            </a:r>
            <a:r>
              <a:rPr lang="es-CL" sz="3200" b="1" dirty="0" smtClean="0">
                <a:solidFill>
                  <a:srgbClr val="002060"/>
                </a:solidFill>
              </a:rPr>
              <a:t>b) </a:t>
            </a:r>
            <a:r>
              <a:rPr lang="es-CL" sz="3200" b="1" dirty="0">
                <a:solidFill>
                  <a:srgbClr val="002060"/>
                </a:solidFill>
              </a:rPr>
              <a:t>Riesgos Inherentes</a:t>
            </a:r>
            <a:endParaRPr lang="es-CL" sz="3200" dirty="0">
              <a:solidFill>
                <a:srgbClr val="002060"/>
              </a:solidFill>
            </a:endParaRPr>
          </a:p>
        </p:txBody>
      </p:sp>
      <p:sp>
        <p:nvSpPr>
          <p:cNvPr id="3" name="2 Marcador de contenido"/>
          <p:cNvSpPr>
            <a:spLocks noGrp="1"/>
          </p:cNvSpPr>
          <p:nvPr>
            <p:ph idx="1"/>
          </p:nvPr>
        </p:nvSpPr>
        <p:spPr>
          <a:xfrm>
            <a:off x="457200" y="1268760"/>
            <a:ext cx="8229600" cy="4857403"/>
          </a:xfrm>
        </p:spPr>
        <p:txBody>
          <a:bodyPr/>
          <a:lstStyle/>
          <a:p>
            <a:pPr marL="0" indent="0" algn="just">
              <a:buNone/>
            </a:pPr>
            <a:r>
              <a:rPr lang="es-CL" sz="2800" b="1" dirty="0" smtClean="0">
                <a:solidFill>
                  <a:srgbClr val="0070C0"/>
                </a:solidFill>
              </a:rPr>
              <a:t>Riesgo de Grupo: </a:t>
            </a:r>
          </a:p>
          <a:p>
            <a:pPr marL="0" indent="0" algn="just">
              <a:buNone/>
            </a:pPr>
            <a:endParaRPr lang="es-CL" sz="900" b="1" dirty="0" smtClean="0">
              <a:solidFill>
                <a:srgbClr val="0070C0"/>
              </a:solidFill>
            </a:endParaRPr>
          </a:p>
          <a:p>
            <a:pPr algn="just"/>
            <a:r>
              <a:rPr lang="es-CL" sz="2400" dirty="0">
                <a:solidFill>
                  <a:srgbClr val="0070C0"/>
                </a:solidFill>
                <a:latin typeface="Century Gothic" pitchFamily="34" charset="0"/>
                <a:ea typeface="Calibri"/>
                <a:cs typeface="Times New Roman"/>
              </a:rPr>
              <a:t>Transacciones</a:t>
            </a:r>
            <a:r>
              <a:rPr lang="es-CL" sz="2400" dirty="0">
                <a:solidFill>
                  <a:srgbClr val="0070C0"/>
                </a:solidFill>
                <a:latin typeface="Trebuchet MS"/>
                <a:ea typeface="Calibri"/>
                <a:cs typeface="Times New Roman"/>
              </a:rPr>
              <a:t> </a:t>
            </a:r>
            <a:r>
              <a:rPr lang="es-CL" sz="2400" dirty="0">
                <a:solidFill>
                  <a:srgbClr val="0070C0"/>
                </a:solidFill>
                <a:latin typeface="Century Gothic" pitchFamily="34" charset="0"/>
                <a:ea typeface="Calibri"/>
                <a:cs typeface="Times New Roman"/>
              </a:rPr>
              <a:t>con Empresas </a:t>
            </a:r>
            <a:r>
              <a:rPr lang="es-CL" sz="2400" dirty="0" smtClean="0">
                <a:solidFill>
                  <a:srgbClr val="0070C0"/>
                </a:solidFill>
                <a:latin typeface="Century Gothic" pitchFamily="34" charset="0"/>
                <a:ea typeface="Calibri"/>
                <a:cs typeface="Times New Roman"/>
              </a:rPr>
              <a:t>Relacionadas:</a:t>
            </a:r>
            <a:r>
              <a:rPr lang="es-CL" sz="2400" dirty="0" smtClean="0">
                <a:latin typeface="Century Gothic" pitchFamily="34" charset="0"/>
                <a:ea typeface="Calibri"/>
                <a:cs typeface="Times New Roman"/>
              </a:rPr>
              <a:t> </a:t>
            </a:r>
            <a:r>
              <a:rPr lang="es-ES" sz="2400" dirty="0">
                <a:solidFill>
                  <a:srgbClr val="002060"/>
                </a:solidFill>
                <a:ea typeface="Times New Roman"/>
              </a:rPr>
              <a:t>El riesgo se materializa cuando estas transacciones entre la compañía y sus empresas relacionadas </a:t>
            </a:r>
            <a:r>
              <a:rPr lang="es-ES" sz="2400" dirty="0" smtClean="0">
                <a:solidFill>
                  <a:srgbClr val="002060"/>
                </a:solidFill>
                <a:ea typeface="Times New Roman"/>
              </a:rPr>
              <a:t>no se realizan en las condiciones prevalecientes </a:t>
            </a:r>
            <a:r>
              <a:rPr lang="es-ES" sz="2400" dirty="0">
                <a:solidFill>
                  <a:srgbClr val="002060"/>
                </a:solidFill>
                <a:ea typeface="Times New Roman"/>
              </a:rPr>
              <a:t>en el mercado, lo que puede resultar en una </a:t>
            </a:r>
            <a:r>
              <a:rPr lang="es-ES" sz="2400" b="1" dirty="0">
                <a:solidFill>
                  <a:srgbClr val="002060"/>
                </a:solidFill>
                <a:ea typeface="Times New Roman"/>
              </a:rPr>
              <a:t>pérdida de valor </a:t>
            </a:r>
            <a:r>
              <a:rPr lang="es-ES" sz="2400" b="1" dirty="0">
                <a:solidFill>
                  <a:srgbClr val="002060"/>
                </a:solidFill>
                <a:ea typeface="Times New Roman"/>
              </a:rPr>
              <a:t>para la compañía o </a:t>
            </a:r>
            <a:r>
              <a:rPr lang="es-ES" sz="2400" b="1" dirty="0">
                <a:solidFill>
                  <a:srgbClr val="002060"/>
                </a:solidFill>
                <a:ea typeface="Times New Roman"/>
              </a:rPr>
              <a:t>generar dependencia económica entre la compañía y su grupo. </a:t>
            </a:r>
          </a:p>
          <a:p>
            <a:pPr marL="0" indent="0" algn="just">
              <a:buNone/>
            </a:pPr>
            <a:endParaRPr lang="es-ES" sz="1800" dirty="0" smtClean="0">
              <a:ea typeface="Times New Roman"/>
            </a:endParaRPr>
          </a:p>
          <a:p>
            <a:pPr algn="just"/>
            <a:r>
              <a:rPr lang="es-CL" sz="2400" dirty="0" smtClean="0">
                <a:solidFill>
                  <a:srgbClr val="0070C0"/>
                </a:solidFill>
                <a:latin typeface="Century Gothic" pitchFamily="34" charset="0"/>
                <a:ea typeface="Calibri"/>
                <a:cs typeface="Times New Roman"/>
              </a:rPr>
              <a:t>Riesgo </a:t>
            </a:r>
            <a:r>
              <a:rPr lang="es-CL" sz="2400" dirty="0">
                <a:solidFill>
                  <a:srgbClr val="0070C0"/>
                </a:solidFill>
                <a:latin typeface="Century Gothic" pitchFamily="34" charset="0"/>
                <a:ea typeface="Calibri"/>
                <a:cs typeface="Times New Roman"/>
              </a:rPr>
              <a:t>de </a:t>
            </a:r>
            <a:r>
              <a:rPr lang="es-CL" sz="2400" dirty="0" smtClean="0">
                <a:solidFill>
                  <a:srgbClr val="0070C0"/>
                </a:solidFill>
                <a:latin typeface="Century Gothic" pitchFamily="34" charset="0"/>
                <a:ea typeface="Calibri"/>
                <a:cs typeface="Times New Roman"/>
              </a:rPr>
              <a:t>Contagio:</a:t>
            </a:r>
            <a:r>
              <a:rPr lang="es-CL" sz="2400" dirty="0" smtClean="0">
                <a:solidFill>
                  <a:srgbClr val="002060"/>
                </a:solidFill>
                <a:latin typeface="Century Gothic" pitchFamily="34" charset="0"/>
                <a:ea typeface="Calibri"/>
                <a:cs typeface="Times New Roman"/>
              </a:rPr>
              <a:t> </a:t>
            </a:r>
            <a:r>
              <a:rPr lang="es-ES" sz="2400" dirty="0">
                <a:solidFill>
                  <a:srgbClr val="002060"/>
                </a:solidFill>
                <a:ea typeface="Times New Roman"/>
                <a:cs typeface="Times New Roman"/>
              </a:rPr>
              <a:t>El riesgo de contagio consiste en la </a:t>
            </a:r>
            <a:r>
              <a:rPr lang="es-ES" sz="2400" b="1" dirty="0">
                <a:solidFill>
                  <a:srgbClr val="002060"/>
                </a:solidFill>
                <a:ea typeface="Times New Roman"/>
                <a:cs typeface="Times New Roman"/>
              </a:rPr>
              <a:t>pérdida de clientes </a:t>
            </a:r>
            <a:r>
              <a:rPr lang="es-ES" sz="2400" dirty="0">
                <a:solidFill>
                  <a:srgbClr val="002060"/>
                </a:solidFill>
                <a:ea typeface="Times New Roman"/>
                <a:cs typeface="Times New Roman"/>
              </a:rPr>
              <a:t>actuales o potenciales producto de un daño a la reputación de la aseguradora</a:t>
            </a:r>
            <a:r>
              <a:rPr lang="es-ES" sz="2400" dirty="0">
                <a:solidFill>
                  <a:srgbClr val="002060"/>
                </a:solidFill>
                <a:ea typeface="Times New Roman"/>
              </a:rPr>
              <a:t> </a:t>
            </a:r>
            <a:r>
              <a:rPr lang="es-ES" sz="2400" dirty="0">
                <a:solidFill>
                  <a:srgbClr val="002060"/>
                </a:solidFill>
              </a:rPr>
              <a:t>.</a:t>
            </a:r>
          </a:p>
          <a:p>
            <a:pPr algn="just"/>
            <a:endParaRPr lang="es-ES" sz="1800" dirty="0">
              <a:ea typeface="Times New Roman"/>
            </a:endParaRPr>
          </a:p>
          <a:p>
            <a:pPr algn="just"/>
            <a:endParaRPr lang="es-CL" sz="1800" dirty="0" smtClean="0"/>
          </a:p>
        </p:txBody>
      </p:sp>
      <p:sp>
        <p:nvSpPr>
          <p:cNvPr id="4" name="3 Marcador de número de diapositiva"/>
          <p:cNvSpPr>
            <a:spLocks noGrp="1"/>
          </p:cNvSpPr>
          <p:nvPr>
            <p:ph type="sldNum" sz="quarter" idx="12"/>
          </p:nvPr>
        </p:nvSpPr>
        <p:spPr/>
        <p:txBody>
          <a:bodyPr/>
          <a:lstStyle/>
          <a:p>
            <a:fld id="{F7F384E3-EC3D-4EF8-ADC1-38228C1D79E1}" type="slidenum">
              <a:rPr lang="es-CL" smtClean="0">
                <a:solidFill>
                  <a:prstClr val="black">
                    <a:tint val="75000"/>
                  </a:prstClr>
                </a:solidFill>
              </a:rPr>
              <a:pPr/>
              <a:t>30</a:t>
            </a:fld>
            <a:endParaRPr lang="es-CL">
              <a:solidFill>
                <a:prstClr val="black">
                  <a:tint val="75000"/>
                </a:prstClr>
              </a:solidFill>
            </a:endParaRPr>
          </a:p>
        </p:txBody>
      </p:sp>
    </p:spTree>
    <p:extLst>
      <p:ext uri="{BB962C8B-B14F-4D97-AF65-F5344CB8AC3E}">
        <p14:creationId xmlns:p14="http://schemas.microsoft.com/office/powerpoint/2010/main" val="10786628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251520" y="332656"/>
            <a:ext cx="8496944" cy="648072"/>
          </a:xfrm>
        </p:spPr>
        <p:txBody>
          <a:bodyPr>
            <a:normAutofit fontScale="90000"/>
          </a:bodyPr>
          <a:lstStyle/>
          <a:p>
            <a:pPr>
              <a:spcBef>
                <a:spcPts val="720"/>
              </a:spcBef>
              <a:spcAft>
                <a:spcPts val="1440"/>
              </a:spcAft>
            </a:pPr>
            <a:r>
              <a:rPr lang="es-ES" sz="3600" b="1" dirty="0" smtClean="0">
                <a:latin typeface="Trebuchet MS"/>
                <a:ea typeface="Times New Roman"/>
              </a:rPr>
              <a:t/>
            </a:r>
            <a:br>
              <a:rPr lang="es-ES" sz="3600" b="1" dirty="0" smtClean="0">
                <a:latin typeface="Trebuchet MS"/>
                <a:ea typeface="Times New Roman"/>
              </a:rPr>
            </a:br>
            <a:r>
              <a:rPr lang="es-CL" sz="3600" b="1" dirty="0" smtClean="0">
                <a:solidFill>
                  <a:srgbClr val="002060"/>
                </a:solidFill>
              </a:rPr>
              <a:t>2 b) </a:t>
            </a:r>
            <a:r>
              <a:rPr lang="es-CL" sz="3600" b="1" dirty="0">
                <a:solidFill>
                  <a:srgbClr val="002060"/>
                </a:solidFill>
              </a:rPr>
              <a:t>Riesgos </a:t>
            </a:r>
            <a:r>
              <a:rPr lang="es-CL" sz="3600" b="1" dirty="0" smtClean="0">
                <a:solidFill>
                  <a:srgbClr val="002060"/>
                </a:solidFill>
              </a:rPr>
              <a:t>Inherentes</a:t>
            </a:r>
            <a:r>
              <a:rPr lang="es-ES" sz="3600" dirty="0" smtClean="0">
                <a:latin typeface="Times New Roman"/>
                <a:ea typeface="Times New Roman"/>
              </a:rPr>
              <a:t/>
            </a:r>
            <a:br>
              <a:rPr lang="es-ES" sz="3600" dirty="0" smtClean="0">
                <a:latin typeface="Times New Roman"/>
                <a:ea typeface="Times New Roman"/>
              </a:rPr>
            </a:br>
            <a:endParaRPr lang="es-ES" dirty="0"/>
          </a:p>
        </p:txBody>
      </p:sp>
      <p:graphicFrame>
        <p:nvGraphicFramePr>
          <p:cNvPr id="6" name="5 Diagrama"/>
          <p:cNvGraphicFramePr/>
          <p:nvPr>
            <p:extLst>
              <p:ext uri="{D42A27DB-BD31-4B8C-83A1-F6EECF244321}">
                <p14:modId xmlns:p14="http://schemas.microsoft.com/office/powerpoint/2010/main" val="3913723537"/>
              </p:ext>
            </p:extLst>
          </p:nvPr>
        </p:nvGraphicFramePr>
        <p:xfrm>
          <a:off x="1475656" y="1988840"/>
          <a:ext cx="6048672" cy="45365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2 Marcador de número de diapositiva"/>
          <p:cNvSpPr>
            <a:spLocks noGrp="1"/>
          </p:cNvSpPr>
          <p:nvPr>
            <p:ph type="sldNum" sz="quarter" idx="12"/>
          </p:nvPr>
        </p:nvSpPr>
        <p:spPr/>
        <p:txBody>
          <a:bodyPr/>
          <a:lstStyle/>
          <a:p>
            <a:fld id="{F7F384E3-EC3D-4EF8-ADC1-38228C1D79E1}" type="slidenum">
              <a:rPr lang="es-CL" smtClean="0">
                <a:solidFill>
                  <a:prstClr val="black">
                    <a:tint val="75000"/>
                  </a:prstClr>
                </a:solidFill>
              </a:rPr>
              <a:pPr/>
              <a:t>31</a:t>
            </a:fld>
            <a:endParaRPr lang="es-CL">
              <a:solidFill>
                <a:prstClr val="black">
                  <a:tint val="75000"/>
                </a:prstClr>
              </a:solidFill>
            </a:endParaRPr>
          </a:p>
        </p:txBody>
      </p:sp>
      <p:sp>
        <p:nvSpPr>
          <p:cNvPr id="4" name="3 CuadroTexto"/>
          <p:cNvSpPr txBox="1"/>
          <p:nvPr/>
        </p:nvSpPr>
        <p:spPr>
          <a:xfrm>
            <a:off x="1331640" y="1196752"/>
            <a:ext cx="6480720" cy="523220"/>
          </a:xfrm>
          <a:prstGeom prst="rect">
            <a:avLst/>
          </a:prstGeom>
          <a:noFill/>
        </p:spPr>
        <p:txBody>
          <a:bodyPr wrap="square" rtlCol="0">
            <a:spAutoFit/>
          </a:bodyPr>
          <a:lstStyle/>
          <a:p>
            <a:r>
              <a:rPr lang="es-ES" sz="2800" dirty="0">
                <a:solidFill>
                  <a:srgbClr val="0070C0"/>
                </a:solidFill>
              </a:rPr>
              <a:t>Determinación Riesgo Inherente de Grupo</a:t>
            </a:r>
            <a:endParaRPr lang="es-CL" sz="2800" dirty="0"/>
          </a:p>
        </p:txBody>
      </p:sp>
    </p:spTree>
    <p:extLst>
      <p:ext uri="{BB962C8B-B14F-4D97-AF65-F5344CB8AC3E}">
        <p14:creationId xmlns:p14="http://schemas.microsoft.com/office/powerpoint/2010/main" val="42402942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8363272" cy="1196752"/>
          </a:xfrm>
        </p:spPr>
        <p:txBody>
          <a:bodyPr>
            <a:normAutofit/>
          </a:bodyPr>
          <a:lstStyle/>
          <a:p>
            <a:r>
              <a:rPr lang="es-CL" sz="3200" b="1" dirty="0">
                <a:solidFill>
                  <a:srgbClr val="002060"/>
                </a:solidFill>
              </a:rPr>
              <a:t>2 </a:t>
            </a:r>
            <a:r>
              <a:rPr lang="es-CL" sz="3200" b="1" dirty="0" smtClean="0">
                <a:solidFill>
                  <a:srgbClr val="002060"/>
                </a:solidFill>
              </a:rPr>
              <a:t>b) </a:t>
            </a:r>
            <a:r>
              <a:rPr lang="es-CL" sz="3200" b="1" dirty="0">
                <a:solidFill>
                  <a:srgbClr val="002060"/>
                </a:solidFill>
              </a:rPr>
              <a:t>Riesgos Inherentes</a:t>
            </a:r>
            <a:endParaRPr lang="es-CL" sz="3200" dirty="0">
              <a:solidFill>
                <a:srgbClr val="002060"/>
              </a:solidFill>
            </a:endParaRPr>
          </a:p>
        </p:txBody>
      </p:sp>
      <p:sp>
        <p:nvSpPr>
          <p:cNvPr id="3" name="2 Marcador de contenido"/>
          <p:cNvSpPr>
            <a:spLocks noGrp="1"/>
          </p:cNvSpPr>
          <p:nvPr>
            <p:ph idx="1"/>
          </p:nvPr>
        </p:nvSpPr>
        <p:spPr>
          <a:xfrm>
            <a:off x="457200" y="1268760"/>
            <a:ext cx="8229600" cy="4968552"/>
          </a:xfrm>
        </p:spPr>
        <p:txBody>
          <a:bodyPr>
            <a:normAutofit lnSpcReduction="10000"/>
          </a:bodyPr>
          <a:lstStyle/>
          <a:p>
            <a:pPr marL="0" indent="0">
              <a:buNone/>
            </a:pPr>
            <a:r>
              <a:rPr lang="es-CL" sz="2800" b="1" dirty="0">
                <a:solidFill>
                  <a:srgbClr val="0070C0"/>
                </a:solidFill>
              </a:rPr>
              <a:t>Riesgo Técnico del Seguro: </a:t>
            </a:r>
            <a:endParaRPr lang="es-CL" sz="2800" b="1" dirty="0" smtClean="0">
              <a:solidFill>
                <a:srgbClr val="0070C0"/>
              </a:solidFill>
            </a:endParaRPr>
          </a:p>
          <a:p>
            <a:pPr marL="0" indent="0">
              <a:buNone/>
            </a:pPr>
            <a:r>
              <a:rPr lang="es-CL" sz="2800" dirty="0" smtClean="0">
                <a:solidFill>
                  <a:srgbClr val="0070C0"/>
                </a:solidFill>
              </a:rPr>
              <a:t>Seguros </a:t>
            </a:r>
            <a:r>
              <a:rPr lang="es-CL" sz="2800" dirty="0">
                <a:solidFill>
                  <a:srgbClr val="0070C0"/>
                </a:solidFill>
              </a:rPr>
              <a:t>No Vida</a:t>
            </a:r>
          </a:p>
          <a:p>
            <a:pPr lvl="1" algn="just"/>
            <a:endParaRPr lang="es-CL" dirty="0"/>
          </a:p>
          <a:p>
            <a:pPr lvl="1" algn="just">
              <a:buFont typeface="Arial" panose="020B0604020202020204" pitchFamily="34" charset="0"/>
              <a:buChar char="•"/>
            </a:pPr>
            <a:r>
              <a:rPr lang="es-CL" sz="2600" dirty="0">
                <a:solidFill>
                  <a:srgbClr val="002060"/>
                </a:solidFill>
              </a:rPr>
              <a:t>Para los ramos comercializados por </a:t>
            </a:r>
            <a:r>
              <a:rPr lang="es-CL" sz="2600" dirty="0" smtClean="0">
                <a:solidFill>
                  <a:srgbClr val="002060"/>
                </a:solidFill>
              </a:rPr>
              <a:t>las compañías </a:t>
            </a:r>
            <a:r>
              <a:rPr lang="es-CL" sz="2600" dirty="0">
                <a:solidFill>
                  <a:srgbClr val="002060"/>
                </a:solidFill>
              </a:rPr>
              <a:t>del primer grupo y otros no vida (accidentes personales, salud y SOAP), el riesgo inherente se evalúa mediante el análisis de la volatilidad de la siniestralidad (coeficiente de variación) en una ventana temporal de 10 años.</a:t>
            </a:r>
          </a:p>
          <a:p>
            <a:pPr lvl="1" algn="just">
              <a:buFont typeface="Arial" panose="020B0604020202020204" pitchFamily="34" charset="0"/>
              <a:buChar char="•"/>
            </a:pPr>
            <a:endParaRPr lang="es-CL" sz="2600" dirty="0">
              <a:solidFill>
                <a:srgbClr val="002060"/>
              </a:solidFill>
            </a:endParaRPr>
          </a:p>
          <a:p>
            <a:pPr lvl="1" algn="just">
              <a:buFont typeface="Arial" panose="020B0604020202020204" pitchFamily="34" charset="0"/>
              <a:buChar char="•"/>
            </a:pPr>
            <a:r>
              <a:rPr lang="es-CL" sz="2600" dirty="0">
                <a:solidFill>
                  <a:srgbClr val="002060"/>
                </a:solidFill>
              </a:rPr>
              <a:t>El análisis se </a:t>
            </a:r>
            <a:r>
              <a:rPr lang="es-CL" sz="2600" dirty="0" smtClean="0">
                <a:solidFill>
                  <a:srgbClr val="002060"/>
                </a:solidFill>
              </a:rPr>
              <a:t>realiza </a:t>
            </a:r>
            <a:r>
              <a:rPr lang="es-CL" sz="2600" dirty="0">
                <a:solidFill>
                  <a:srgbClr val="002060"/>
                </a:solidFill>
              </a:rPr>
              <a:t>en términos directos, sin considerar el efecto del reaseguro.</a:t>
            </a:r>
          </a:p>
          <a:p>
            <a:pPr marL="457200" lvl="1" indent="0" algn="just">
              <a:buNone/>
            </a:pPr>
            <a:endParaRPr lang="es-CL" sz="2900" dirty="0">
              <a:solidFill>
                <a:srgbClr val="002060"/>
              </a:solidFill>
            </a:endParaRPr>
          </a:p>
        </p:txBody>
      </p:sp>
      <p:sp>
        <p:nvSpPr>
          <p:cNvPr id="4" name="3 Marcador de número de diapositiva"/>
          <p:cNvSpPr>
            <a:spLocks noGrp="1"/>
          </p:cNvSpPr>
          <p:nvPr>
            <p:ph type="sldNum" sz="quarter" idx="12"/>
          </p:nvPr>
        </p:nvSpPr>
        <p:spPr/>
        <p:txBody>
          <a:bodyPr/>
          <a:lstStyle/>
          <a:p>
            <a:fld id="{F7F384E3-EC3D-4EF8-ADC1-38228C1D79E1}" type="slidenum">
              <a:rPr lang="es-CL" smtClean="0"/>
              <a:t>32</a:t>
            </a:fld>
            <a:endParaRPr lang="es-CL"/>
          </a:p>
        </p:txBody>
      </p:sp>
    </p:spTree>
    <p:extLst>
      <p:ext uri="{BB962C8B-B14F-4D97-AF65-F5344CB8AC3E}">
        <p14:creationId xmlns:p14="http://schemas.microsoft.com/office/powerpoint/2010/main" val="42727628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79512" y="0"/>
            <a:ext cx="8507288" cy="1124744"/>
          </a:xfrm>
        </p:spPr>
        <p:txBody>
          <a:bodyPr>
            <a:normAutofit/>
          </a:bodyPr>
          <a:lstStyle/>
          <a:p>
            <a:r>
              <a:rPr lang="es-CL" sz="3200" b="1" dirty="0">
                <a:solidFill>
                  <a:srgbClr val="002060"/>
                </a:solidFill>
              </a:rPr>
              <a:t>2 </a:t>
            </a:r>
            <a:r>
              <a:rPr lang="es-CL" sz="3200" b="1" dirty="0" smtClean="0">
                <a:solidFill>
                  <a:srgbClr val="002060"/>
                </a:solidFill>
              </a:rPr>
              <a:t>b) </a:t>
            </a:r>
            <a:r>
              <a:rPr lang="es-CL" sz="3200" b="1" dirty="0">
                <a:solidFill>
                  <a:srgbClr val="002060"/>
                </a:solidFill>
              </a:rPr>
              <a:t>Riesgos Inherentes</a:t>
            </a:r>
            <a:endParaRPr lang="es-CL" sz="3200" dirty="0">
              <a:solidFill>
                <a:srgbClr val="002060"/>
              </a:solidFill>
            </a:endParaRPr>
          </a:p>
        </p:txBody>
      </p:sp>
      <p:sp>
        <p:nvSpPr>
          <p:cNvPr id="3" name="2 Marcador de contenido"/>
          <p:cNvSpPr>
            <a:spLocks noGrp="1"/>
          </p:cNvSpPr>
          <p:nvPr>
            <p:ph idx="1"/>
          </p:nvPr>
        </p:nvSpPr>
        <p:spPr>
          <a:xfrm>
            <a:off x="457200" y="1268760"/>
            <a:ext cx="8229600" cy="4968552"/>
          </a:xfrm>
        </p:spPr>
        <p:txBody>
          <a:bodyPr>
            <a:normAutofit/>
          </a:bodyPr>
          <a:lstStyle/>
          <a:p>
            <a:pPr marL="0" indent="0">
              <a:buNone/>
            </a:pPr>
            <a:r>
              <a:rPr lang="es-CL" sz="3000" b="1" dirty="0">
                <a:solidFill>
                  <a:srgbClr val="0070C0"/>
                </a:solidFill>
              </a:rPr>
              <a:t>Riesgo Técnico del Seguro: </a:t>
            </a:r>
            <a:endParaRPr lang="es-CL" sz="3000" b="1" dirty="0" smtClean="0">
              <a:solidFill>
                <a:srgbClr val="0070C0"/>
              </a:solidFill>
            </a:endParaRPr>
          </a:p>
          <a:p>
            <a:pPr marL="0" indent="0">
              <a:buNone/>
            </a:pPr>
            <a:r>
              <a:rPr lang="es-CL" sz="3000" dirty="0" smtClean="0">
                <a:solidFill>
                  <a:srgbClr val="0070C0"/>
                </a:solidFill>
              </a:rPr>
              <a:t>Seguros </a:t>
            </a:r>
            <a:r>
              <a:rPr lang="es-CL" sz="3000" dirty="0">
                <a:solidFill>
                  <a:srgbClr val="0070C0"/>
                </a:solidFill>
              </a:rPr>
              <a:t>No Vida</a:t>
            </a:r>
          </a:p>
          <a:p>
            <a:pPr lvl="1" algn="just"/>
            <a:endParaRPr lang="es-CL" sz="800" dirty="0"/>
          </a:p>
          <a:p>
            <a:pPr lvl="1" algn="just">
              <a:buFont typeface="Arial" panose="020B0604020202020204" pitchFamily="34" charset="0"/>
              <a:buChar char="•"/>
            </a:pPr>
            <a:r>
              <a:rPr lang="es-CL" sz="2600" dirty="0" smtClean="0">
                <a:solidFill>
                  <a:srgbClr val="002060"/>
                </a:solidFill>
              </a:rPr>
              <a:t>Se </a:t>
            </a:r>
            <a:r>
              <a:rPr lang="es-CL" sz="2600" dirty="0">
                <a:solidFill>
                  <a:srgbClr val="002060"/>
                </a:solidFill>
              </a:rPr>
              <a:t>ordenaron los ramos en función de la volatilidad de su siniestralidad, asignándose un riesgo inherente alto a aquéllos ramos con un mayor coeficiente de variación, hasta llegar a un riesgo inherente bajo para los ramos con menor volatilidad en su siniestralidad. </a:t>
            </a:r>
          </a:p>
          <a:p>
            <a:pPr lvl="1" algn="just">
              <a:buFont typeface="Arial" panose="020B0604020202020204" pitchFamily="34" charset="0"/>
              <a:buChar char="•"/>
            </a:pPr>
            <a:r>
              <a:rPr lang="es-CL" sz="2600" dirty="0">
                <a:solidFill>
                  <a:srgbClr val="002060"/>
                </a:solidFill>
              </a:rPr>
              <a:t>En cada compañía </a:t>
            </a:r>
            <a:r>
              <a:rPr lang="es-CL" sz="2600" dirty="0" smtClean="0">
                <a:solidFill>
                  <a:srgbClr val="002060"/>
                </a:solidFill>
              </a:rPr>
              <a:t>esta evaluación </a:t>
            </a:r>
            <a:r>
              <a:rPr lang="es-CL" sz="2600" dirty="0">
                <a:solidFill>
                  <a:srgbClr val="002060"/>
                </a:solidFill>
              </a:rPr>
              <a:t>se complementa con un análisis </a:t>
            </a:r>
            <a:r>
              <a:rPr lang="es-CL" sz="2600" dirty="0" smtClean="0">
                <a:solidFill>
                  <a:srgbClr val="002060"/>
                </a:solidFill>
              </a:rPr>
              <a:t>de sus productos y de </a:t>
            </a:r>
            <a:r>
              <a:rPr lang="es-CL" sz="2600" dirty="0">
                <a:solidFill>
                  <a:srgbClr val="002060"/>
                </a:solidFill>
              </a:rPr>
              <a:t>los canales de distribución utilizados </a:t>
            </a:r>
            <a:r>
              <a:rPr lang="es-CL" sz="2600" dirty="0" smtClean="0">
                <a:solidFill>
                  <a:srgbClr val="002060"/>
                </a:solidFill>
              </a:rPr>
              <a:t>para </a:t>
            </a:r>
            <a:r>
              <a:rPr lang="es-CL" sz="2600" dirty="0">
                <a:solidFill>
                  <a:srgbClr val="002060"/>
                </a:solidFill>
              </a:rPr>
              <a:t>la venta de los seguros.</a:t>
            </a:r>
          </a:p>
        </p:txBody>
      </p:sp>
      <p:sp>
        <p:nvSpPr>
          <p:cNvPr id="4" name="3 Marcador de número de diapositiva"/>
          <p:cNvSpPr>
            <a:spLocks noGrp="1"/>
          </p:cNvSpPr>
          <p:nvPr>
            <p:ph type="sldNum" sz="quarter" idx="12"/>
          </p:nvPr>
        </p:nvSpPr>
        <p:spPr/>
        <p:txBody>
          <a:bodyPr/>
          <a:lstStyle/>
          <a:p>
            <a:fld id="{F7F384E3-EC3D-4EF8-ADC1-38228C1D79E1}" type="slidenum">
              <a:rPr lang="es-CL" smtClean="0"/>
              <a:t>33</a:t>
            </a:fld>
            <a:endParaRPr lang="es-CL"/>
          </a:p>
        </p:txBody>
      </p:sp>
    </p:spTree>
    <p:extLst>
      <p:ext uri="{BB962C8B-B14F-4D97-AF65-F5344CB8AC3E}">
        <p14:creationId xmlns:p14="http://schemas.microsoft.com/office/powerpoint/2010/main" val="4368644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251520" y="116632"/>
            <a:ext cx="8435280" cy="792088"/>
          </a:xfrm>
        </p:spPr>
        <p:txBody>
          <a:bodyPr>
            <a:normAutofit/>
          </a:bodyPr>
          <a:lstStyle/>
          <a:p>
            <a:r>
              <a:rPr lang="es-CL" sz="3200" b="1" dirty="0">
                <a:solidFill>
                  <a:srgbClr val="002060"/>
                </a:solidFill>
              </a:rPr>
              <a:t>2 </a:t>
            </a:r>
            <a:r>
              <a:rPr lang="es-CL" sz="3200" b="1" dirty="0" smtClean="0">
                <a:solidFill>
                  <a:srgbClr val="002060"/>
                </a:solidFill>
              </a:rPr>
              <a:t>b) </a:t>
            </a:r>
            <a:r>
              <a:rPr lang="es-CL" sz="3200" b="1" dirty="0">
                <a:solidFill>
                  <a:srgbClr val="002060"/>
                </a:solidFill>
              </a:rPr>
              <a:t>Riesgos Inherentes</a:t>
            </a:r>
            <a:endParaRPr lang="es-CL" sz="3200" dirty="0">
              <a:solidFill>
                <a:srgbClr val="002060"/>
              </a:solidFill>
            </a:endParaRPr>
          </a:p>
        </p:txBody>
      </p:sp>
      <p:sp>
        <p:nvSpPr>
          <p:cNvPr id="3" name="2 Marcador de contenido"/>
          <p:cNvSpPr>
            <a:spLocks noGrp="1"/>
          </p:cNvSpPr>
          <p:nvPr>
            <p:ph idx="1"/>
          </p:nvPr>
        </p:nvSpPr>
        <p:spPr>
          <a:xfrm>
            <a:off x="323528" y="980728"/>
            <a:ext cx="7992888" cy="5472608"/>
          </a:xfrm>
        </p:spPr>
        <p:txBody>
          <a:bodyPr>
            <a:normAutofit lnSpcReduction="10000"/>
          </a:bodyPr>
          <a:lstStyle/>
          <a:p>
            <a:pPr marL="0" indent="0">
              <a:buNone/>
            </a:pPr>
            <a:r>
              <a:rPr lang="es-CL" sz="3700" b="1" dirty="0">
                <a:solidFill>
                  <a:srgbClr val="0070C0"/>
                </a:solidFill>
              </a:rPr>
              <a:t>Riesgo Técnico del Seguro: </a:t>
            </a:r>
            <a:endParaRPr lang="es-CL" sz="3700" b="1" dirty="0" smtClean="0">
              <a:solidFill>
                <a:srgbClr val="0070C0"/>
              </a:solidFill>
            </a:endParaRPr>
          </a:p>
          <a:p>
            <a:pPr marL="0" indent="0">
              <a:buNone/>
            </a:pPr>
            <a:r>
              <a:rPr lang="es-CL" sz="3700" dirty="0" smtClean="0">
                <a:solidFill>
                  <a:srgbClr val="0070C0"/>
                </a:solidFill>
              </a:rPr>
              <a:t>Rentas Vitalicias</a:t>
            </a:r>
          </a:p>
          <a:p>
            <a:pPr marL="0" indent="0">
              <a:buNone/>
            </a:pPr>
            <a:endParaRPr lang="es-CL" sz="1300" dirty="0" smtClean="0">
              <a:solidFill>
                <a:srgbClr val="0070C0"/>
              </a:solidFill>
            </a:endParaRPr>
          </a:p>
          <a:p>
            <a:pPr marL="0" indent="0">
              <a:buNone/>
            </a:pPr>
            <a:r>
              <a:rPr lang="es-CL" sz="3100" dirty="0" smtClean="0">
                <a:solidFill>
                  <a:srgbClr val="002060"/>
                </a:solidFill>
              </a:rPr>
              <a:t>Se evalúa en función de dos elementos: </a:t>
            </a:r>
          </a:p>
          <a:p>
            <a:pPr marL="0" indent="0">
              <a:buNone/>
            </a:pPr>
            <a:endParaRPr lang="es-CL" sz="1300" dirty="0" smtClean="0">
              <a:solidFill>
                <a:srgbClr val="002060"/>
              </a:solidFill>
            </a:endParaRPr>
          </a:p>
          <a:p>
            <a:pPr marL="355600" indent="-355600" algn="just">
              <a:buAutoNum type="arabicParenR"/>
            </a:pPr>
            <a:r>
              <a:rPr lang="es-CL" sz="2400" b="1" dirty="0">
                <a:solidFill>
                  <a:srgbClr val="002060"/>
                </a:solidFill>
              </a:rPr>
              <a:t>Tarificación para el flujo del último año</a:t>
            </a:r>
            <a:r>
              <a:rPr lang="es-CL" sz="3100" dirty="0" smtClean="0">
                <a:solidFill>
                  <a:srgbClr val="002060"/>
                </a:solidFill>
              </a:rPr>
              <a:t>, </a:t>
            </a:r>
            <a:r>
              <a:rPr lang="es-CL" sz="2400" dirty="0" smtClean="0">
                <a:solidFill>
                  <a:srgbClr val="002060"/>
                </a:solidFill>
              </a:rPr>
              <a:t>a </a:t>
            </a:r>
            <a:r>
              <a:rPr lang="es-CL" sz="2400" dirty="0">
                <a:solidFill>
                  <a:srgbClr val="002060"/>
                </a:solidFill>
              </a:rPr>
              <a:t>su vez se evalúa en función de las características de las rentas vendidas y de la tasa de venta de las mismas. </a:t>
            </a:r>
          </a:p>
          <a:p>
            <a:pPr marL="365125" indent="-307975" algn="just">
              <a:buNone/>
            </a:pPr>
            <a:r>
              <a:rPr lang="es-CL" sz="2400" b="1" dirty="0" smtClean="0">
                <a:solidFill>
                  <a:srgbClr val="002060"/>
                </a:solidFill>
              </a:rPr>
              <a:t>2</a:t>
            </a:r>
            <a:r>
              <a:rPr lang="es-CL" sz="2400" b="1" dirty="0">
                <a:solidFill>
                  <a:srgbClr val="002060"/>
                </a:solidFill>
              </a:rPr>
              <a:t>) El riesgo de insuficiencia de reservas</a:t>
            </a:r>
            <a:r>
              <a:rPr lang="es-CL" sz="2400" dirty="0">
                <a:solidFill>
                  <a:srgbClr val="002060"/>
                </a:solidFill>
              </a:rPr>
              <a:t>, </a:t>
            </a:r>
            <a:r>
              <a:rPr lang="es-CL" sz="2400" dirty="0" smtClean="0">
                <a:solidFill>
                  <a:srgbClr val="002060"/>
                </a:solidFill>
              </a:rPr>
              <a:t>se evalúa en </a:t>
            </a:r>
            <a:r>
              <a:rPr lang="es-CL" sz="2400" dirty="0">
                <a:solidFill>
                  <a:srgbClr val="002060"/>
                </a:solidFill>
              </a:rPr>
              <a:t>una primera etapa, basándose en la diferencia por reconocer que mantienen las compañías respecto a las tablas de mortalidad RV-2004 y MI 2006 y B 2006</a:t>
            </a:r>
            <a:r>
              <a:rPr lang="es-CL" sz="2400" dirty="0" smtClean="0">
                <a:solidFill>
                  <a:srgbClr val="002060"/>
                </a:solidFill>
              </a:rPr>
              <a:t>.  Luego se ajusta en función de antecedentes adicionales que aporte la compañía.</a:t>
            </a:r>
          </a:p>
          <a:p>
            <a:pPr marL="57150" indent="0" algn="just">
              <a:buNone/>
            </a:pPr>
            <a:endParaRPr lang="es-CL" sz="2400" dirty="0">
              <a:solidFill>
                <a:srgbClr val="002060"/>
              </a:solidFill>
            </a:endParaRPr>
          </a:p>
          <a:p>
            <a:pPr marL="355600" indent="-355600">
              <a:buAutoNum type="arabicParenR"/>
            </a:pPr>
            <a:endParaRPr lang="es-CL" dirty="0" smtClean="0">
              <a:solidFill>
                <a:srgbClr val="002060"/>
              </a:solidFill>
            </a:endParaRPr>
          </a:p>
        </p:txBody>
      </p:sp>
      <p:sp>
        <p:nvSpPr>
          <p:cNvPr id="4" name="3 Marcador de número de diapositiva"/>
          <p:cNvSpPr>
            <a:spLocks noGrp="1"/>
          </p:cNvSpPr>
          <p:nvPr>
            <p:ph type="sldNum" sz="quarter" idx="12"/>
          </p:nvPr>
        </p:nvSpPr>
        <p:spPr/>
        <p:txBody>
          <a:bodyPr/>
          <a:lstStyle/>
          <a:p>
            <a:fld id="{F7F384E3-EC3D-4EF8-ADC1-38228C1D79E1}" type="slidenum">
              <a:rPr lang="es-CL" smtClean="0"/>
              <a:t>34</a:t>
            </a:fld>
            <a:endParaRPr lang="es-CL"/>
          </a:p>
        </p:txBody>
      </p:sp>
    </p:spTree>
    <p:extLst>
      <p:ext uri="{BB962C8B-B14F-4D97-AF65-F5344CB8AC3E}">
        <p14:creationId xmlns:p14="http://schemas.microsoft.com/office/powerpoint/2010/main" val="10868428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07504" y="116632"/>
            <a:ext cx="8712968" cy="1080120"/>
          </a:xfrm>
        </p:spPr>
        <p:txBody>
          <a:bodyPr>
            <a:normAutofit/>
          </a:bodyPr>
          <a:lstStyle/>
          <a:p>
            <a:r>
              <a:rPr lang="es-CL" sz="3200" b="1" dirty="0">
                <a:solidFill>
                  <a:srgbClr val="002060"/>
                </a:solidFill>
              </a:rPr>
              <a:t>2 </a:t>
            </a:r>
            <a:r>
              <a:rPr lang="es-CL" sz="3200" b="1" dirty="0" smtClean="0">
                <a:solidFill>
                  <a:srgbClr val="002060"/>
                </a:solidFill>
              </a:rPr>
              <a:t>b) </a:t>
            </a:r>
            <a:r>
              <a:rPr lang="es-CL" sz="3200" b="1" dirty="0">
                <a:solidFill>
                  <a:srgbClr val="002060"/>
                </a:solidFill>
              </a:rPr>
              <a:t>Riesgos Inherentes</a:t>
            </a:r>
            <a:endParaRPr lang="es-CL" sz="3200" dirty="0">
              <a:solidFill>
                <a:srgbClr val="002060"/>
              </a:solidFill>
            </a:endParaRPr>
          </a:p>
        </p:txBody>
      </p:sp>
      <p:sp>
        <p:nvSpPr>
          <p:cNvPr id="3" name="2 Marcador de contenido"/>
          <p:cNvSpPr>
            <a:spLocks noGrp="1"/>
          </p:cNvSpPr>
          <p:nvPr>
            <p:ph idx="1"/>
          </p:nvPr>
        </p:nvSpPr>
        <p:spPr>
          <a:xfrm>
            <a:off x="251520" y="1268760"/>
            <a:ext cx="8363272" cy="5184576"/>
          </a:xfrm>
        </p:spPr>
        <p:txBody>
          <a:bodyPr>
            <a:noAutofit/>
          </a:bodyPr>
          <a:lstStyle/>
          <a:p>
            <a:pPr marL="0" indent="0">
              <a:buNone/>
            </a:pPr>
            <a:r>
              <a:rPr lang="es-CL" sz="2800" b="1" dirty="0">
                <a:solidFill>
                  <a:srgbClr val="0070C0"/>
                </a:solidFill>
              </a:rPr>
              <a:t>Riesgo Técnico del Seguro: </a:t>
            </a:r>
            <a:endParaRPr lang="es-CL" sz="2800" b="1" dirty="0" smtClean="0">
              <a:solidFill>
                <a:srgbClr val="0070C0"/>
              </a:solidFill>
            </a:endParaRPr>
          </a:p>
          <a:p>
            <a:pPr marL="0" indent="0">
              <a:buNone/>
            </a:pPr>
            <a:r>
              <a:rPr lang="es-CL" sz="2800" b="1" dirty="0" smtClean="0">
                <a:solidFill>
                  <a:srgbClr val="0070C0"/>
                </a:solidFill>
              </a:rPr>
              <a:t>SIS</a:t>
            </a:r>
            <a:endParaRPr lang="es-CL" sz="2800" b="1" dirty="0">
              <a:solidFill>
                <a:srgbClr val="0070C0"/>
              </a:solidFill>
            </a:endParaRPr>
          </a:p>
          <a:p>
            <a:pPr lvl="1" algn="just"/>
            <a:endParaRPr lang="es-CL" sz="2400" dirty="0"/>
          </a:p>
          <a:p>
            <a:pPr lvl="1" algn="just">
              <a:buFont typeface="Arial" panose="020B0604020202020204" pitchFamily="34" charset="0"/>
              <a:buChar char="•"/>
            </a:pPr>
            <a:r>
              <a:rPr lang="es-CL" sz="2400" dirty="0">
                <a:solidFill>
                  <a:srgbClr val="002060"/>
                </a:solidFill>
              </a:rPr>
              <a:t>El riesgo inherente se evalúa mediante </a:t>
            </a:r>
            <a:r>
              <a:rPr lang="es-CL" sz="2400" dirty="0" smtClean="0">
                <a:solidFill>
                  <a:srgbClr val="002060"/>
                </a:solidFill>
              </a:rPr>
              <a:t>del comportamiento de la </a:t>
            </a:r>
            <a:r>
              <a:rPr lang="es-CL" sz="2400" b="1" dirty="0" smtClean="0">
                <a:solidFill>
                  <a:srgbClr val="002060"/>
                </a:solidFill>
              </a:rPr>
              <a:t>siniestralidad </a:t>
            </a:r>
            <a:r>
              <a:rPr lang="es-CL" sz="2400" dirty="0" smtClean="0">
                <a:solidFill>
                  <a:srgbClr val="002060"/>
                </a:solidFill>
              </a:rPr>
              <a:t>en </a:t>
            </a:r>
            <a:r>
              <a:rPr lang="es-CL" sz="2400" dirty="0">
                <a:solidFill>
                  <a:srgbClr val="002060"/>
                </a:solidFill>
              </a:rPr>
              <a:t>una ventana temporal de </a:t>
            </a:r>
            <a:r>
              <a:rPr lang="es-CL" sz="2400" dirty="0" smtClean="0">
                <a:solidFill>
                  <a:srgbClr val="002060"/>
                </a:solidFill>
              </a:rPr>
              <a:t>19 </a:t>
            </a:r>
            <a:r>
              <a:rPr lang="es-CL" sz="2400" dirty="0">
                <a:solidFill>
                  <a:srgbClr val="002060"/>
                </a:solidFill>
              </a:rPr>
              <a:t>años.</a:t>
            </a:r>
          </a:p>
          <a:p>
            <a:pPr lvl="1" algn="just">
              <a:buFont typeface="Arial" panose="020B0604020202020204" pitchFamily="34" charset="0"/>
              <a:buChar char="•"/>
            </a:pPr>
            <a:endParaRPr lang="es-CL" sz="2400" dirty="0">
              <a:solidFill>
                <a:srgbClr val="002060"/>
              </a:solidFill>
            </a:endParaRPr>
          </a:p>
          <a:p>
            <a:pPr lvl="1" algn="just">
              <a:buFont typeface="Arial" panose="020B0604020202020204" pitchFamily="34" charset="0"/>
              <a:buChar char="•"/>
            </a:pPr>
            <a:r>
              <a:rPr lang="es-CL" sz="2400" dirty="0">
                <a:solidFill>
                  <a:srgbClr val="002060"/>
                </a:solidFill>
              </a:rPr>
              <a:t>El análisis se </a:t>
            </a:r>
            <a:r>
              <a:rPr lang="es-CL" sz="2400" dirty="0" smtClean="0">
                <a:solidFill>
                  <a:srgbClr val="002060"/>
                </a:solidFill>
              </a:rPr>
              <a:t>realiza </a:t>
            </a:r>
            <a:r>
              <a:rPr lang="es-CL" sz="2400" dirty="0">
                <a:solidFill>
                  <a:srgbClr val="002060"/>
                </a:solidFill>
              </a:rPr>
              <a:t>en términos directos, sin considerar el efecto del reaseguro</a:t>
            </a:r>
            <a:r>
              <a:rPr lang="es-CL" sz="2400" dirty="0" smtClean="0">
                <a:solidFill>
                  <a:srgbClr val="002060"/>
                </a:solidFill>
              </a:rPr>
              <a:t>.</a:t>
            </a:r>
          </a:p>
          <a:p>
            <a:pPr lvl="1" algn="just">
              <a:buFont typeface="Arial" panose="020B0604020202020204" pitchFamily="34" charset="0"/>
              <a:buChar char="•"/>
            </a:pPr>
            <a:endParaRPr lang="es-CL" sz="2400" dirty="0">
              <a:solidFill>
                <a:srgbClr val="002060"/>
              </a:solidFill>
            </a:endParaRPr>
          </a:p>
          <a:p>
            <a:pPr lvl="1" algn="just">
              <a:buFont typeface="Arial" panose="020B0604020202020204" pitchFamily="34" charset="0"/>
              <a:buChar char="•"/>
            </a:pPr>
            <a:r>
              <a:rPr lang="es-CL" sz="2400" dirty="0" smtClean="0">
                <a:solidFill>
                  <a:srgbClr val="002060"/>
                </a:solidFill>
              </a:rPr>
              <a:t>La experiencia de siniestralidad histórica se contrasta con las tasas de prima cobradas por la compañía en los contratos.</a:t>
            </a:r>
            <a:endParaRPr lang="es-CL" sz="2400" dirty="0">
              <a:solidFill>
                <a:srgbClr val="002060"/>
              </a:solidFill>
            </a:endParaRPr>
          </a:p>
          <a:p>
            <a:pPr lvl="1" algn="just"/>
            <a:endParaRPr lang="es-CL" sz="900" dirty="0">
              <a:solidFill>
                <a:srgbClr val="002060"/>
              </a:solidFill>
            </a:endParaRPr>
          </a:p>
        </p:txBody>
      </p:sp>
      <p:sp>
        <p:nvSpPr>
          <p:cNvPr id="4" name="3 Marcador de número de diapositiva"/>
          <p:cNvSpPr>
            <a:spLocks noGrp="1"/>
          </p:cNvSpPr>
          <p:nvPr>
            <p:ph type="sldNum" sz="quarter" idx="12"/>
          </p:nvPr>
        </p:nvSpPr>
        <p:spPr/>
        <p:txBody>
          <a:bodyPr/>
          <a:lstStyle/>
          <a:p>
            <a:fld id="{F7F384E3-EC3D-4EF8-ADC1-38228C1D79E1}" type="slidenum">
              <a:rPr lang="es-CL" smtClean="0"/>
              <a:t>35</a:t>
            </a:fld>
            <a:endParaRPr lang="es-CL"/>
          </a:p>
        </p:txBody>
      </p:sp>
    </p:spTree>
    <p:extLst>
      <p:ext uri="{BB962C8B-B14F-4D97-AF65-F5344CB8AC3E}">
        <p14:creationId xmlns:p14="http://schemas.microsoft.com/office/powerpoint/2010/main" val="7578653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251520" y="0"/>
            <a:ext cx="8568952" cy="1196752"/>
          </a:xfrm>
        </p:spPr>
        <p:txBody>
          <a:bodyPr>
            <a:normAutofit/>
          </a:bodyPr>
          <a:lstStyle/>
          <a:p>
            <a:r>
              <a:rPr lang="es-CL" sz="3200" b="1" dirty="0">
                <a:solidFill>
                  <a:srgbClr val="002060"/>
                </a:solidFill>
              </a:rPr>
              <a:t>2 </a:t>
            </a:r>
            <a:r>
              <a:rPr lang="es-CL" sz="3200" b="1" dirty="0" smtClean="0">
                <a:solidFill>
                  <a:srgbClr val="002060"/>
                </a:solidFill>
              </a:rPr>
              <a:t>b) </a:t>
            </a:r>
            <a:r>
              <a:rPr lang="es-CL" sz="3200" b="1" dirty="0">
                <a:solidFill>
                  <a:srgbClr val="002060"/>
                </a:solidFill>
              </a:rPr>
              <a:t>Riesgos Inherentes</a:t>
            </a:r>
            <a:endParaRPr lang="es-CL" sz="3200" dirty="0">
              <a:solidFill>
                <a:srgbClr val="002060"/>
              </a:solidFill>
            </a:endParaRPr>
          </a:p>
        </p:txBody>
      </p:sp>
      <p:sp>
        <p:nvSpPr>
          <p:cNvPr id="3" name="2 Marcador de contenido"/>
          <p:cNvSpPr>
            <a:spLocks noGrp="1"/>
          </p:cNvSpPr>
          <p:nvPr>
            <p:ph idx="1"/>
          </p:nvPr>
        </p:nvSpPr>
        <p:spPr>
          <a:xfrm>
            <a:off x="251520" y="1268760"/>
            <a:ext cx="8363272" cy="5184576"/>
          </a:xfrm>
        </p:spPr>
        <p:txBody>
          <a:bodyPr>
            <a:noAutofit/>
          </a:bodyPr>
          <a:lstStyle/>
          <a:p>
            <a:pPr marL="0" indent="0">
              <a:buNone/>
            </a:pPr>
            <a:r>
              <a:rPr lang="es-CL" sz="2800" b="1" dirty="0">
                <a:solidFill>
                  <a:srgbClr val="0070C0"/>
                </a:solidFill>
              </a:rPr>
              <a:t>Riesgo Técnico del Seguro: </a:t>
            </a:r>
            <a:endParaRPr lang="es-CL" sz="2800" b="1" dirty="0" smtClean="0">
              <a:solidFill>
                <a:srgbClr val="0070C0"/>
              </a:solidFill>
            </a:endParaRPr>
          </a:p>
          <a:p>
            <a:pPr marL="0" indent="0">
              <a:buNone/>
            </a:pPr>
            <a:r>
              <a:rPr lang="es-CL" sz="2800" b="1" dirty="0" smtClean="0">
                <a:solidFill>
                  <a:srgbClr val="0070C0"/>
                </a:solidFill>
              </a:rPr>
              <a:t>SIS</a:t>
            </a:r>
            <a:endParaRPr lang="es-CL" sz="2800" b="1" dirty="0">
              <a:solidFill>
                <a:srgbClr val="0070C0"/>
              </a:solidFill>
            </a:endParaRPr>
          </a:p>
          <a:p>
            <a:pPr lvl="1" algn="just"/>
            <a:endParaRPr lang="es-CL" sz="900" dirty="0">
              <a:solidFill>
                <a:srgbClr val="002060"/>
              </a:solidFill>
            </a:endParaRPr>
          </a:p>
          <a:p>
            <a:pPr lvl="1" algn="just">
              <a:buFont typeface="Arial" panose="020B0604020202020204" pitchFamily="34" charset="0"/>
              <a:buChar char="•"/>
            </a:pPr>
            <a:r>
              <a:rPr lang="es-CL" sz="2400" dirty="0" smtClean="0">
                <a:solidFill>
                  <a:srgbClr val="002060"/>
                </a:solidFill>
              </a:rPr>
              <a:t>Como parte de la mitigación de este riesgo se considera el reaseguro con el que cuente la compañía y la cobertura del riesgo de tasa </a:t>
            </a:r>
            <a:r>
              <a:rPr lang="es-CL" sz="2400" dirty="0">
                <a:solidFill>
                  <a:srgbClr val="002060"/>
                </a:solidFill>
              </a:rPr>
              <a:t>de interés </a:t>
            </a:r>
            <a:r>
              <a:rPr lang="es-CL" sz="2400" dirty="0" smtClean="0">
                <a:solidFill>
                  <a:srgbClr val="002060"/>
                </a:solidFill>
              </a:rPr>
              <a:t>asociado al </a:t>
            </a:r>
            <a:r>
              <a:rPr lang="es-CL" sz="2400" dirty="0">
                <a:solidFill>
                  <a:srgbClr val="002060"/>
                </a:solidFill>
              </a:rPr>
              <a:t>cálculo de los AA implícito en la reserva de </a:t>
            </a:r>
            <a:r>
              <a:rPr lang="es-CL" sz="2400" dirty="0" smtClean="0">
                <a:solidFill>
                  <a:srgbClr val="002060"/>
                </a:solidFill>
              </a:rPr>
              <a:t>siniestros. </a:t>
            </a:r>
          </a:p>
          <a:p>
            <a:pPr lvl="1" algn="just">
              <a:buFont typeface="Arial" panose="020B0604020202020204" pitchFamily="34" charset="0"/>
              <a:buChar char="•"/>
            </a:pPr>
            <a:endParaRPr lang="es-CL" sz="2400" dirty="0">
              <a:solidFill>
                <a:srgbClr val="002060"/>
              </a:solidFill>
            </a:endParaRPr>
          </a:p>
          <a:p>
            <a:pPr lvl="1" algn="just">
              <a:buFont typeface="Arial" panose="020B0604020202020204" pitchFamily="34" charset="0"/>
              <a:buChar char="•"/>
            </a:pPr>
            <a:r>
              <a:rPr lang="es-CL" sz="2400" dirty="0" smtClean="0">
                <a:solidFill>
                  <a:srgbClr val="002060"/>
                </a:solidFill>
              </a:rPr>
              <a:t>Como parte del riesgo de crédito se evalúa el riesgo de contra parte que deriva del contrato de reaseguro.</a:t>
            </a:r>
            <a:endParaRPr lang="es-CL" sz="2400" dirty="0">
              <a:solidFill>
                <a:srgbClr val="002060"/>
              </a:solidFill>
            </a:endParaRPr>
          </a:p>
          <a:p>
            <a:pPr lvl="1" algn="just">
              <a:buFont typeface="Arial" panose="020B0604020202020204" pitchFamily="34" charset="0"/>
              <a:buChar char="•"/>
            </a:pPr>
            <a:endParaRPr lang="es-CL" sz="900" dirty="0">
              <a:solidFill>
                <a:srgbClr val="002060"/>
              </a:solidFill>
            </a:endParaRPr>
          </a:p>
        </p:txBody>
      </p:sp>
      <p:sp>
        <p:nvSpPr>
          <p:cNvPr id="4" name="3 Marcador de número de diapositiva"/>
          <p:cNvSpPr>
            <a:spLocks noGrp="1"/>
          </p:cNvSpPr>
          <p:nvPr>
            <p:ph type="sldNum" sz="quarter" idx="12"/>
          </p:nvPr>
        </p:nvSpPr>
        <p:spPr/>
        <p:txBody>
          <a:bodyPr/>
          <a:lstStyle/>
          <a:p>
            <a:fld id="{F7F384E3-EC3D-4EF8-ADC1-38228C1D79E1}" type="slidenum">
              <a:rPr lang="es-CL" smtClean="0"/>
              <a:t>36</a:t>
            </a:fld>
            <a:endParaRPr lang="es-CL"/>
          </a:p>
        </p:txBody>
      </p:sp>
    </p:spTree>
    <p:extLst>
      <p:ext uri="{BB962C8B-B14F-4D97-AF65-F5344CB8AC3E}">
        <p14:creationId xmlns:p14="http://schemas.microsoft.com/office/powerpoint/2010/main" val="850859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sz="3200" b="1" dirty="0">
                <a:solidFill>
                  <a:srgbClr val="002060"/>
                </a:solidFill>
              </a:rPr>
              <a:t>2 </a:t>
            </a:r>
            <a:r>
              <a:rPr lang="es-CL" sz="3200" b="1" dirty="0" smtClean="0">
                <a:solidFill>
                  <a:srgbClr val="002060"/>
                </a:solidFill>
              </a:rPr>
              <a:t>b) </a:t>
            </a:r>
            <a:r>
              <a:rPr lang="es-CL" sz="3200" b="1" dirty="0">
                <a:solidFill>
                  <a:srgbClr val="002060"/>
                </a:solidFill>
              </a:rPr>
              <a:t>Riesgos Inherentes</a:t>
            </a:r>
            <a:endParaRPr lang="es-CL" sz="3200" dirty="0">
              <a:solidFill>
                <a:srgbClr val="002060"/>
              </a:solidFill>
            </a:endParaRPr>
          </a:p>
        </p:txBody>
      </p:sp>
      <p:sp>
        <p:nvSpPr>
          <p:cNvPr id="3" name="2 Marcador de contenido"/>
          <p:cNvSpPr>
            <a:spLocks noGrp="1"/>
          </p:cNvSpPr>
          <p:nvPr>
            <p:ph idx="1"/>
          </p:nvPr>
        </p:nvSpPr>
        <p:spPr>
          <a:xfrm>
            <a:off x="457200" y="1412776"/>
            <a:ext cx="8229600" cy="5328592"/>
          </a:xfrm>
        </p:spPr>
        <p:txBody>
          <a:bodyPr>
            <a:normAutofit/>
          </a:bodyPr>
          <a:lstStyle/>
          <a:p>
            <a:pPr marL="0" lvl="0" indent="0" algn="just">
              <a:buNone/>
            </a:pPr>
            <a:r>
              <a:rPr lang="es-CL" sz="2800" b="1" dirty="0" smtClean="0">
                <a:solidFill>
                  <a:srgbClr val="0070C0"/>
                </a:solidFill>
              </a:rPr>
              <a:t>Riesgo legal: </a:t>
            </a:r>
          </a:p>
          <a:p>
            <a:pPr algn="just"/>
            <a:r>
              <a:rPr lang="es-CL" sz="2600" dirty="0" smtClean="0">
                <a:solidFill>
                  <a:srgbClr val="002060"/>
                </a:solidFill>
              </a:rPr>
              <a:t>Corresponde al riesgo de </a:t>
            </a:r>
            <a:r>
              <a:rPr lang="es-CL" sz="2600" b="1" dirty="0" smtClean="0">
                <a:solidFill>
                  <a:srgbClr val="002060"/>
                </a:solidFill>
              </a:rPr>
              <a:t>pérdidas ante cambios legales o regulatorios </a:t>
            </a:r>
            <a:r>
              <a:rPr lang="es-CL" sz="2600" dirty="0" smtClean="0">
                <a:solidFill>
                  <a:srgbClr val="002060"/>
                </a:solidFill>
              </a:rPr>
              <a:t>que afecten las operaciones de la compañía, y de pérdidas </a:t>
            </a:r>
            <a:r>
              <a:rPr lang="es-CL" sz="2600" b="1" dirty="0" smtClean="0">
                <a:solidFill>
                  <a:srgbClr val="002060"/>
                </a:solidFill>
              </a:rPr>
              <a:t>derivadas del incumplimiento de las compañías a las mismas</a:t>
            </a:r>
            <a:r>
              <a:rPr lang="es-CL" sz="2600" dirty="0" smtClean="0">
                <a:solidFill>
                  <a:srgbClr val="002060"/>
                </a:solidFill>
              </a:rPr>
              <a:t>.</a:t>
            </a:r>
          </a:p>
          <a:p>
            <a:pPr algn="just"/>
            <a:endParaRPr lang="es-CL" sz="900" dirty="0" smtClean="0">
              <a:solidFill>
                <a:srgbClr val="002060"/>
              </a:solidFill>
            </a:endParaRPr>
          </a:p>
          <a:p>
            <a:pPr algn="just"/>
            <a:r>
              <a:rPr lang="es-CL" sz="2600" dirty="0" smtClean="0">
                <a:solidFill>
                  <a:srgbClr val="002060"/>
                </a:solidFill>
              </a:rPr>
              <a:t>Para evaluar el riesgo legal y normativo se utilizarán los siguientes criterios:</a:t>
            </a:r>
            <a:endParaRPr lang="es-ES" sz="2600" dirty="0">
              <a:solidFill>
                <a:srgbClr val="002060"/>
              </a:solidFill>
              <a:ea typeface="Calibri"/>
              <a:cs typeface="Times New Roman"/>
            </a:endParaRPr>
          </a:p>
          <a:p>
            <a:pPr lvl="1" algn="just">
              <a:buFont typeface="Calibri" panose="020F0502020204030204" pitchFamily="34" charset="0"/>
              <a:buChar char="₋"/>
            </a:pPr>
            <a:r>
              <a:rPr lang="es-ES_tradnl" sz="2200" dirty="0" smtClean="0">
                <a:solidFill>
                  <a:srgbClr val="002060"/>
                </a:solidFill>
                <a:ea typeface="Times New Roman"/>
              </a:rPr>
              <a:t>Los </a:t>
            </a:r>
            <a:r>
              <a:rPr lang="es-ES_tradnl" sz="2200" dirty="0">
                <a:solidFill>
                  <a:srgbClr val="002060"/>
                </a:solidFill>
                <a:ea typeface="Times New Roman"/>
              </a:rPr>
              <a:t>seguros que tienen </a:t>
            </a:r>
            <a:r>
              <a:rPr lang="es-ES_tradnl" sz="2200" dirty="0" smtClean="0">
                <a:solidFill>
                  <a:srgbClr val="002060"/>
                </a:solidFill>
                <a:ea typeface="Times New Roman"/>
              </a:rPr>
              <a:t>carácter de obligatorio o previsional</a:t>
            </a:r>
            <a:endParaRPr lang="es-ES" sz="2200" dirty="0" smtClean="0">
              <a:solidFill>
                <a:srgbClr val="002060"/>
              </a:solidFill>
              <a:ea typeface="Times New Roman"/>
            </a:endParaRPr>
          </a:p>
          <a:p>
            <a:pPr lvl="1" algn="just">
              <a:buFont typeface="Calibri" panose="020F0502020204030204" pitchFamily="34" charset="0"/>
              <a:buChar char="₋"/>
            </a:pPr>
            <a:r>
              <a:rPr lang="es-ES_tradnl" sz="2200" dirty="0" smtClean="0">
                <a:solidFill>
                  <a:srgbClr val="002060"/>
                </a:solidFill>
                <a:ea typeface="Times New Roman"/>
              </a:rPr>
              <a:t>Cantidad de normativa que regula los seguros que vende la compañía</a:t>
            </a:r>
          </a:p>
          <a:p>
            <a:pPr lvl="1" algn="just">
              <a:buFont typeface="Calibri" panose="020F0502020204030204" pitchFamily="34" charset="0"/>
              <a:buChar char="₋"/>
            </a:pPr>
            <a:r>
              <a:rPr lang="es-ES_tradnl" sz="2200" dirty="0" smtClean="0">
                <a:solidFill>
                  <a:srgbClr val="002060"/>
                </a:solidFill>
                <a:ea typeface="Times New Roman"/>
              </a:rPr>
              <a:t>Los </a:t>
            </a:r>
            <a:r>
              <a:rPr lang="es-ES_tradnl" sz="2200" dirty="0">
                <a:solidFill>
                  <a:srgbClr val="002060"/>
                </a:solidFill>
                <a:ea typeface="Times New Roman"/>
              </a:rPr>
              <a:t>seguros que </a:t>
            </a:r>
            <a:r>
              <a:rPr lang="es-ES_tradnl" sz="2200" dirty="0" smtClean="0">
                <a:solidFill>
                  <a:srgbClr val="002060"/>
                </a:solidFill>
                <a:ea typeface="Times New Roman"/>
              </a:rPr>
              <a:t>muestran mayor frecuencia de reclamos </a:t>
            </a:r>
            <a:r>
              <a:rPr lang="es-ES_tradnl" sz="2200" i="1" dirty="0" smtClean="0">
                <a:solidFill>
                  <a:srgbClr val="002060"/>
                </a:solidFill>
                <a:ea typeface="Times New Roman"/>
              </a:rPr>
              <a:t> </a:t>
            </a:r>
          </a:p>
          <a:p>
            <a:pPr algn="just"/>
            <a:endParaRPr lang="es-CL" dirty="0"/>
          </a:p>
        </p:txBody>
      </p:sp>
      <p:sp>
        <p:nvSpPr>
          <p:cNvPr id="4" name="3 Marcador de número de diapositiva"/>
          <p:cNvSpPr>
            <a:spLocks noGrp="1"/>
          </p:cNvSpPr>
          <p:nvPr>
            <p:ph type="sldNum" sz="quarter" idx="12"/>
          </p:nvPr>
        </p:nvSpPr>
        <p:spPr/>
        <p:txBody>
          <a:bodyPr/>
          <a:lstStyle/>
          <a:p>
            <a:fld id="{F7F384E3-EC3D-4EF8-ADC1-38228C1D79E1}" type="slidenum">
              <a:rPr lang="es-CL" smtClean="0"/>
              <a:t>37</a:t>
            </a:fld>
            <a:endParaRPr lang="es-CL"/>
          </a:p>
        </p:txBody>
      </p:sp>
    </p:spTree>
    <p:extLst>
      <p:ext uri="{BB962C8B-B14F-4D97-AF65-F5344CB8AC3E}">
        <p14:creationId xmlns:p14="http://schemas.microsoft.com/office/powerpoint/2010/main" val="25071493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sz="3200" b="1" dirty="0">
                <a:solidFill>
                  <a:srgbClr val="002060"/>
                </a:solidFill>
              </a:rPr>
              <a:t>2 </a:t>
            </a:r>
            <a:r>
              <a:rPr lang="es-CL" sz="3200" b="1" dirty="0" smtClean="0">
                <a:solidFill>
                  <a:srgbClr val="002060"/>
                </a:solidFill>
              </a:rPr>
              <a:t>b) Riesgos Inherentes</a:t>
            </a:r>
            <a:endParaRPr lang="es-CL" sz="3200" dirty="0">
              <a:solidFill>
                <a:srgbClr val="FF0000"/>
              </a:solidFill>
            </a:endParaRPr>
          </a:p>
        </p:txBody>
      </p:sp>
      <p:sp>
        <p:nvSpPr>
          <p:cNvPr id="3" name="2 Marcador de contenido"/>
          <p:cNvSpPr>
            <a:spLocks noGrp="1"/>
          </p:cNvSpPr>
          <p:nvPr>
            <p:ph idx="1"/>
          </p:nvPr>
        </p:nvSpPr>
        <p:spPr>
          <a:xfrm>
            <a:off x="323528" y="1268760"/>
            <a:ext cx="8363272" cy="5040560"/>
          </a:xfrm>
        </p:spPr>
        <p:txBody>
          <a:bodyPr>
            <a:normAutofit/>
          </a:bodyPr>
          <a:lstStyle/>
          <a:p>
            <a:pPr marL="0" indent="0" algn="just">
              <a:buNone/>
            </a:pPr>
            <a:r>
              <a:rPr lang="es-CL" sz="2800" b="1" dirty="0">
                <a:solidFill>
                  <a:srgbClr val="0070C0"/>
                </a:solidFill>
              </a:rPr>
              <a:t>Riesgo </a:t>
            </a:r>
            <a:r>
              <a:rPr lang="es-CL" sz="2800" b="1" dirty="0" smtClean="0">
                <a:solidFill>
                  <a:srgbClr val="0070C0"/>
                </a:solidFill>
              </a:rPr>
              <a:t>Operacional</a:t>
            </a:r>
            <a:r>
              <a:rPr lang="es-CL" sz="2800" b="1" dirty="0">
                <a:solidFill>
                  <a:srgbClr val="0070C0"/>
                </a:solidFill>
              </a:rPr>
              <a:t>: </a:t>
            </a:r>
            <a:endParaRPr lang="es-CL" sz="2800" b="1" dirty="0" smtClean="0">
              <a:solidFill>
                <a:srgbClr val="0070C0"/>
              </a:solidFill>
            </a:endParaRPr>
          </a:p>
          <a:p>
            <a:pPr marL="0" indent="0" algn="just">
              <a:buNone/>
            </a:pPr>
            <a:r>
              <a:rPr lang="es-CL" sz="2400" dirty="0" smtClean="0">
                <a:solidFill>
                  <a:srgbClr val="002060"/>
                </a:solidFill>
              </a:rPr>
              <a:t>Corresponde </a:t>
            </a:r>
            <a:r>
              <a:rPr lang="es-CL" sz="2400" dirty="0">
                <a:solidFill>
                  <a:srgbClr val="002060"/>
                </a:solidFill>
              </a:rPr>
              <a:t>al riesgo de pérdidas financieras que resulta de fallos en los procesos, personas o sistemas, ya sea ante eventos internos o externos</a:t>
            </a:r>
            <a:r>
              <a:rPr lang="es-CL" sz="2600" dirty="0" smtClean="0">
                <a:solidFill>
                  <a:srgbClr val="002060"/>
                </a:solidFill>
              </a:rPr>
              <a:t>.</a:t>
            </a:r>
          </a:p>
          <a:p>
            <a:pPr marL="0" indent="0" algn="just">
              <a:buNone/>
            </a:pPr>
            <a:endParaRPr lang="es-CL" sz="900" dirty="0">
              <a:solidFill>
                <a:srgbClr val="002060"/>
              </a:solidFill>
            </a:endParaRPr>
          </a:p>
          <a:p>
            <a:pPr lvl="1" algn="just"/>
            <a:r>
              <a:rPr lang="es-CL" sz="2000" dirty="0">
                <a:solidFill>
                  <a:srgbClr val="002060"/>
                </a:solidFill>
              </a:rPr>
              <a:t>El riesgo operacional es específico de cada </a:t>
            </a:r>
            <a:r>
              <a:rPr lang="es-CL" sz="2000" dirty="0" smtClean="0">
                <a:solidFill>
                  <a:srgbClr val="002060"/>
                </a:solidFill>
              </a:rPr>
              <a:t>compañía, </a:t>
            </a:r>
            <a:r>
              <a:rPr lang="es-CL" sz="2000" dirty="0">
                <a:solidFill>
                  <a:srgbClr val="002060"/>
                </a:solidFill>
              </a:rPr>
              <a:t>ya que la forma de organizar y ejecutar los procesos es diferente en cada empresa</a:t>
            </a:r>
            <a:r>
              <a:rPr lang="es-CL" sz="2000" dirty="0" smtClean="0">
                <a:solidFill>
                  <a:srgbClr val="002060"/>
                </a:solidFill>
              </a:rPr>
              <a:t>.</a:t>
            </a:r>
          </a:p>
          <a:p>
            <a:pPr lvl="1" algn="just"/>
            <a:endParaRPr lang="es-ES_tradnl" sz="2000" dirty="0" smtClean="0">
              <a:solidFill>
                <a:srgbClr val="002060"/>
              </a:solidFill>
            </a:endParaRPr>
          </a:p>
          <a:p>
            <a:pPr lvl="1" algn="just"/>
            <a:r>
              <a:rPr lang="es-ES_tradnl" sz="2000" dirty="0" smtClean="0">
                <a:solidFill>
                  <a:srgbClr val="002060"/>
                </a:solidFill>
              </a:rPr>
              <a:t>Se </a:t>
            </a:r>
            <a:r>
              <a:rPr lang="es-ES_tradnl" sz="2000" dirty="0">
                <a:solidFill>
                  <a:srgbClr val="002060"/>
                </a:solidFill>
              </a:rPr>
              <a:t>evaluará considerando las características  de la aseguradora y de las actividades significativas que realiza.</a:t>
            </a:r>
            <a:endParaRPr lang="es-CL" sz="2000" dirty="0">
              <a:solidFill>
                <a:srgbClr val="002060"/>
              </a:solidFill>
            </a:endParaRPr>
          </a:p>
          <a:p>
            <a:pPr lvl="1" algn="just"/>
            <a:endParaRPr lang="es-CL" sz="2000" dirty="0">
              <a:solidFill>
                <a:srgbClr val="002060"/>
              </a:solidFill>
            </a:endParaRPr>
          </a:p>
          <a:p>
            <a:pPr lvl="1" algn="just"/>
            <a:r>
              <a:rPr lang="es-CL" sz="2000" dirty="0">
                <a:solidFill>
                  <a:srgbClr val="002060"/>
                </a:solidFill>
              </a:rPr>
              <a:t>Una evaluación exhaustiva del riesgo inherente operacional escapa al alcance de la matriz de </a:t>
            </a:r>
            <a:r>
              <a:rPr lang="es-CL" sz="2000" dirty="0" smtClean="0">
                <a:solidFill>
                  <a:srgbClr val="002060"/>
                </a:solidFill>
              </a:rPr>
              <a:t>riesgos ya que es parte de la labor que cada compañía debe realizar para gestionar este riesgo.</a:t>
            </a:r>
          </a:p>
          <a:p>
            <a:pPr lvl="1" algn="just"/>
            <a:endParaRPr lang="es-CL" sz="2000" dirty="0">
              <a:solidFill>
                <a:srgbClr val="002060"/>
              </a:solidFill>
            </a:endParaRPr>
          </a:p>
        </p:txBody>
      </p:sp>
      <p:sp>
        <p:nvSpPr>
          <p:cNvPr id="4" name="3 Marcador de número de diapositiva"/>
          <p:cNvSpPr>
            <a:spLocks noGrp="1"/>
          </p:cNvSpPr>
          <p:nvPr>
            <p:ph type="sldNum" sz="quarter" idx="12"/>
          </p:nvPr>
        </p:nvSpPr>
        <p:spPr/>
        <p:txBody>
          <a:bodyPr/>
          <a:lstStyle/>
          <a:p>
            <a:fld id="{F7F384E3-EC3D-4EF8-ADC1-38228C1D79E1}" type="slidenum">
              <a:rPr lang="es-CL" smtClean="0">
                <a:solidFill>
                  <a:prstClr val="black">
                    <a:tint val="75000"/>
                  </a:prstClr>
                </a:solidFill>
              </a:rPr>
              <a:pPr/>
              <a:t>38</a:t>
            </a:fld>
            <a:endParaRPr lang="es-CL">
              <a:solidFill>
                <a:prstClr val="black">
                  <a:tint val="75000"/>
                </a:prstClr>
              </a:solidFill>
            </a:endParaRPr>
          </a:p>
        </p:txBody>
      </p:sp>
    </p:spTree>
    <p:extLst>
      <p:ext uri="{BB962C8B-B14F-4D97-AF65-F5344CB8AC3E}">
        <p14:creationId xmlns:p14="http://schemas.microsoft.com/office/powerpoint/2010/main" val="2772009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251520" y="260648"/>
            <a:ext cx="8435280" cy="792088"/>
          </a:xfrm>
        </p:spPr>
        <p:txBody>
          <a:bodyPr>
            <a:normAutofit/>
          </a:bodyPr>
          <a:lstStyle/>
          <a:p>
            <a:pPr algn="ctr"/>
            <a:r>
              <a:rPr lang="es-CL" sz="3200" b="1" dirty="0" smtClean="0">
                <a:solidFill>
                  <a:srgbClr val="002060"/>
                </a:solidFill>
              </a:rPr>
              <a:t>2 c) Gestión </a:t>
            </a:r>
            <a:r>
              <a:rPr lang="es-CL" sz="3200" b="1" dirty="0">
                <a:solidFill>
                  <a:srgbClr val="002060"/>
                </a:solidFill>
              </a:rPr>
              <a:t>de </a:t>
            </a:r>
            <a:r>
              <a:rPr lang="es-CL" sz="3200" b="1" dirty="0" smtClean="0">
                <a:solidFill>
                  <a:srgbClr val="002060"/>
                </a:solidFill>
              </a:rPr>
              <a:t>Riesgos</a:t>
            </a:r>
            <a:endParaRPr lang="es-CL" sz="3200" dirty="0">
              <a:solidFill>
                <a:srgbClr val="002060"/>
              </a:solidFill>
            </a:endParaRPr>
          </a:p>
        </p:txBody>
      </p:sp>
      <p:sp>
        <p:nvSpPr>
          <p:cNvPr id="3" name="2 Marcador de contenido"/>
          <p:cNvSpPr>
            <a:spLocks noGrp="1"/>
          </p:cNvSpPr>
          <p:nvPr>
            <p:ph idx="1"/>
          </p:nvPr>
        </p:nvSpPr>
        <p:spPr/>
        <p:txBody>
          <a:bodyPr>
            <a:normAutofit/>
          </a:bodyPr>
          <a:lstStyle/>
          <a:p>
            <a:pPr algn="just"/>
            <a:r>
              <a:rPr lang="es-CL" sz="2800" dirty="0" smtClean="0">
                <a:solidFill>
                  <a:srgbClr val="002060"/>
                </a:solidFill>
              </a:rPr>
              <a:t>Son funciones o instrumentos con los que cuenta la compañía para mitigar los riesgos a los que está expuesta.</a:t>
            </a:r>
          </a:p>
          <a:p>
            <a:pPr marL="0" indent="0" algn="just">
              <a:buNone/>
            </a:pPr>
            <a:endParaRPr lang="es-CL" sz="2800" dirty="0" smtClean="0">
              <a:solidFill>
                <a:srgbClr val="002060"/>
              </a:solidFill>
            </a:endParaRPr>
          </a:p>
          <a:p>
            <a:pPr algn="just"/>
            <a:r>
              <a:rPr lang="es-CL" sz="2800" dirty="0" smtClean="0">
                <a:solidFill>
                  <a:srgbClr val="002060"/>
                </a:solidFill>
              </a:rPr>
              <a:t>Para simplificar el análisis se han separado en </a:t>
            </a:r>
            <a:r>
              <a:rPr lang="es-CL" sz="2800" b="1" dirty="0" smtClean="0">
                <a:solidFill>
                  <a:srgbClr val="002060"/>
                </a:solidFill>
              </a:rPr>
              <a:t>tres </a:t>
            </a:r>
            <a:r>
              <a:rPr lang="es-CL" sz="2800" dirty="0" smtClean="0">
                <a:solidFill>
                  <a:srgbClr val="002060"/>
                </a:solidFill>
              </a:rPr>
              <a:t>funciones. </a:t>
            </a:r>
          </a:p>
          <a:p>
            <a:pPr algn="just"/>
            <a:endParaRPr lang="es-CL" sz="2800" dirty="0" smtClean="0">
              <a:solidFill>
                <a:srgbClr val="002060"/>
              </a:solidFill>
            </a:endParaRPr>
          </a:p>
          <a:p>
            <a:pPr algn="just"/>
            <a:r>
              <a:rPr lang="es-CL" sz="2800" dirty="0" smtClean="0">
                <a:solidFill>
                  <a:srgbClr val="002060"/>
                </a:solidFill>
              </a:rPr>
              <a:t>Cada función </a:t>
            </a:r>
            <a:r>
              <a:rPr lang="es-CL" sz="2800" dirty="0">
                <a:solidFill>
                  <a:srgbClr val="002060"/>
                </a:solidFill>
              </a:rPr>
              <a:t>tiene un rol en la mitigación de </a:t>
            </a:r>
            <a:r>
              <a:rPr lang="es-CL" sz="2800" dirty="0" smtClean="0">
                <a:solidFill>
                  <a:srgbClr val="002060"/>
                </a:solidFill>
              </a:rPr>
              <a:t>riesgos de la compañía. </a:t>
            </a:r>
          </a:p>
          <a:p>
            <a:pPr marL="0" indent="0" algn="just">
              <a:buNone/>
            </a:pPr>
            <a:endParaRPr lang="es-CL" dirty="0" smtClean="0"/>
          </a:p>
          <a:p>
            <a:pPr algn="just"/>
            <a:endParaRPr lang="es-CL" dirty="0" smtClean="0"/>
          </a:p>
          <a:p>
            <a:pPr algn="just"/>
            <a:endParaRPr lang="es-CL" dirty="0"/>
          </a:p>
          <a:p>
            <a:pPr algn="just"/>
            <a:endParaRPr lang="es-CL" dirty="0"/>
          </a:p>
        </p:txBody>
      </p:sp>
      <p:sp>
        <p:nvSpPr>
          <p:cNvPr id="4" name="3 Marcador de número de diapositiva"/>
          <p:cNvSpPr>
            <a:spLocks noGrp="1"/>
          </p:cNvSpPr>
          <p:nvPr>
            <p:ph type="sldNum" sz="quarter" idx="12"/>
          </p:nvPr>
        </p:nvSpPr>
        <p:spPr/>
        <p:txBody>
          <a:bodyPr/>
          <a:lstStyle/>
          <a:p>
            <a:fld id="{F7F384E3-EC3D-4EF8-ADC1-38228C1D79E1}" type="slidenum">
              <a:rPr lang="es-CL" smtClean="0"/>
              <a:t>39</a:t>
            </a:fld>
            <a:endParaRPr lang="es-CL"/>
          </a:p>
        </p:txBody>
      </p:sp>
      <p:sp>
        <p:nvSpPr>
          <p:cNvPr id="5" name="4 Botón de acción: Hacia atrás o Anterior">
            <a:hlinkClick r:id="rId5" action="ppaction://hlinksldjump" highlightClick="1"/>
          </p:cNvPr>
          <p:cNvSpPr/>
          <p:nvPr/>
        </p:nvSpPr>
        <p:spPr>
          <a:xfrm>
            <a:off x="7668344" y="6021288"/>
            <a:ext cx="360040" cy="288032"/>
          </a:xfrm>
          <a:prstGeom prst="actionButtonBackPreviou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8653957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895275666"/>
              </p:ext>
            </p:extLst>
          </p:nvPr>
        </p:nvGraphicFramePr>
        <p:xfrm>
          <a:off x="36512" y="908720"/>
          <a:ext cx="9144000" cy="59363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 name="16 Rectángulo"/>
          <p:cNvSpPr/>
          <p:nvPr/>
        </p:nvSpPr>
        <p:spPr>
          <a:xfrm>
            <a:off x="539552" y="188913"/>
            <a:ext cx="7560840" cy="584775"/>
          </a:xfrm>
          <a:prstGeom prst="rect">
            <a:avLst/>
          </a:prstGeom>
        </p:spPr>
        <p:txBody>
          <a:bodyPr wrap="square">
            <a:spAutoFit/>
          </a:bodyPr>
          <a:lstStyle/>
          <a:p>
            <a:pPr algn="ctr">
              <a:defRPr/>
            </a:pPr>
            <a:r>
              <a:rPr lang="es-CL" sz="3200" b="1" spc="-100" dirty="0" smtClean="0">
                <a:solidFill>
                  <a:schemeClr val="tx2"/>
                </a:solidFill>
                <a:latin typeface="+mj-lt"/>
                <a:ea typeface="+mj-ea"/>
                <a:cs typeface="+mj-cs"/>
              </a:rPr>
              <a:t>I. Supervisión </a:t>
            </a:r>
            <a:r>
              <a:rPr lang="es-CL" sz="3200" b="1" spc="-100" dirty="0">
                <a:solidFill>
                  <a:schemeClr val="tx2"/>
                </a:solidFill>
                <a:latin typeface="+mj-lt"/>
                <a:ea typeface="+mj-ea"/>
                <a:cs typeface="+mj-cs"/>
              </a:rPr>
              <a:t>de Solvencia en Base a Riesgos</a:t>
            </a:r>
          </a:p>
        </p:txBody>
      </p:sp>
      <p:sp>
        <p:nvSpPr>
          <p:cNvPr id="24" name="23 Rectángulo redondeado"/>
          <p:cNvSpPr/>
          <p:nvPr/>
        </p:nvSpPr>
        <p:spPr>
          <a:xfrm>
            <a:off x="1208239" y="1285528"/>
            <a:ext cx="1211546" cy="504056"/>
          </a:xfrm>
          <a:prstGeom prst="round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600" dirty="0" smtClean="0"/>
              <a:t>Contexto Económico</a:t>
            </a:r>
            <a:endParaRPr lang="es-CL" sz="1600" dirty="0"/>
          </a:p>
        </p:txBody>
      </p:sp>
      <p:sp>
        <p:nvSpPr>
          <p:cNvPr id="29" name="28 Rectángulo redondeado"/>
          <p:cNvSpPr/>
          <p:nvPr/>
        </p:nvSpPr>
        <p:spPr>
          <a:xfrm>
            <a:off x="7749334" y="1652289"/>
            <a:ext cx="1211546" cy="504056"/>
          </a:xfrm>
          <a:prstGeom prst="round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600" dirty="0" smtClean="0"/>
              <a:t>Contexto Social</a:t>
            </a:r>
            <a:endParaRPr lang="es-CL" sz="1600" dirty="0"/>
          </a:p>
        </p:txBody>
      </p:sp>
      <p:sp>
        <p:nvSpPr>
          <p:cNvPr id="30" name="29 Rectángulo redondeado"/>
          <p:cNvSpPr/>
          <p:nvPr/>
        </p:nvSpPr>
        <p:spPr>
          <a:xfrm>
            <a:off x="167236" y="4034656"/>
            <a:ext cx="1211546" cy="504056"/>
          </a:xfrm>
          <a:prstGeom prst="round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600" dirty="0" smtClean="0"/>
              <a:t>Contexto Político</a:t>
            </a:r>
            <a:endParaRPr lang="es-CL" sz="1600" dirty="0"/>
          </a:p>
        </p:txBody>
      </p:sp>
      <p:sp>
        <p:nvSpPr>
          <p:cNvPr id="31" name="30 Rectángulo redondeado"/>
          <p:cNvSpPr/>
          <p:nvPr/>
        </p:nvSpPr>
        <p:spPr>
          <a:xfrm>
            <a:off x="7772400" y="5720044"/>
            <a:ext cx="1314331" cy="504056"/>
          </a:xfrm>
          <a:prstGeom prst="round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600" dirty="0" smtClean="0"/>
              <a:t>Contexto Demográfico</a:t>
            </a:r>
            <a:endParaRPr lang="es-CL" sz="1600" dirty="0"/>
          </a:p>
        </p:txBody>
      </p:sp>
      <p:sp>
        <p:nvSpPr>
          <p:cNvPr id="32" name="31 Rectángulo redondeado"/>
          <p:cNvSpPr/>
          <p:nvPr/>
        </p:nvSpPr>
        <p:spPr>
          <a:xfrm>
            <a:off x="539552" y="6095454"/>
            <a:ext cx="1211546" cy="504056"/>
          </a:xfrm>
          <a:prstGeom prst="round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600" dirty="0" smtClean="0"/>
              <a:t>Contexto Regulatorio</a:t>
            </a:r>
            <a:endParaRPr lang="es-CL" sz="1600" dirty="0"/>
          </a:p>
        </p:txBody>
      </p:sp>
      <p:sp>
        <p:nvSpPr>
          <p:cNvPr id="10" name="9 Arco de bloque"/>
          <p:cNvSpPr/>
          <p:nvPr/>
        </p:nvSpPr>
        <p:spPr>
          <a:xfrm>
            <a:off x="1452497" y="1811420"/>
            <a:ext cx="5826398" cy="4884844"/>
          </a:xfrm>
          <a:prstGeom prst="blockArc">
            <a:avLst>
              <a:gd name="adj1" fmla="val 7280965"/>
              <a:gd name="adj2" fmla="val 11833086"/>
              <a:gd name="adj3" fmla="val 4644"/>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10 Arco de bloque"/>
          <p:cNvSpPr/>
          <p:nvPr/>
        </p:nvSpPr>
        <p:spPr>
          <a:xfrm>
            <a:off x="2452091" y="2061441"/>
            <a:ext cx="4884844" cy="4884844"/>
          </a:xfrm>
          <a:prstGeom prst="blockArc">
            <a:avLst>
              <a:gd name="adj1" fmla="val 2620957"/>
              <a:gd name="adj2" fmla="val 8115300"/>
              <a:gd name="adj3" fmla="val 4644"/>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 name="11 Arco de bloque"/>
          <p:cNvSpPr/>
          <p:nvPr/>
        </p:nvSpPr>
        <p:spPr>
          <a:xfrm>
            <a:off x="1828407" y="1652289"/>
            <a:ext cx="6408867" cy="5142666"/>
          </a:xfrm>
          <a:prstGeom prst="blockArc">
            <a:avLst>
              <a:gd name="adj1" fmla="val 20460213"/>
              <a:gd name="adj2" fmla="val 3252904"/>
              <a:gd name="adj3" fmla="val 4644"/>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3" name="12 Arco de bloque"/>
          <p:cNvSpPr/>
          <p:nvPr/>
        </p:nvSpPr>
        <p:spPr>
          <a:xfrm>
            <a:off x="1542354" y="1268309"/>
            <a:ext cx="6611246" cy="5172708"/>
          </a:xfrm>
          <a:prstGeom prst="blockArc">
            <a:avLst>
              <a:gd name="adj1" fmla="val 15694884"/>
              <a:gd name="adj2" fmla="val 20667413"/>
              <a:gd name="adj3" fmla="val 4644"/>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4" name="13 Arco de bloque"/>
          <p:cNvSpPr/>
          <p:nvPr/>
        </p:nvSpPr>
        <p:spPr>
          <a:xfrm>
            <a:off x="1506759" y="1261578"/>
            <a:ext cx="6062482" cy="5085904"/>
          </a:xfrm>
          <a:prstGeom prst="blockArc">
            <a:avLst>
              <a:gd name="adj1" fmla="val 11727643"/>
              <a:gd name="adj2" fmla="val 16736750"/>
              <a:gd name="adj3" fmla="val 4644"/>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5" name="14 Grupo"/>
          <p:cNvGrpSpPr/>
          <p:nvPr/>
        </p:nvGrpSpPr>
        <p:grpSpPr>
          <a:xfrm>
            <a:off x="3946442" y="1061120"/>
            <a:ext cx="1575196" cy="1368814"/>
            <a:chOff x="3828479" y="6"/>
            <a:chExt cx="1575196" cy="1368814"/>
          </a:xfrm>
        </p:grpSpPr>
        <p:sp>
          <p:nvSpPr>
            <p:cNvPr id="16" name="15 Elipse"/>
            <p:cNvSpPr/>
            <p:nvPr/>
          </p:nvSpPr>
          <p:spPr>
            <a:xfrm>
              <a:off x="3828479" y="6"/>
              <a:ext cx="1575196" cy="136881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Elipse 4"/>
            <p:cNvSpPr/>
            <p:nvPr/>
          </p:nvSpPr>
          <p:spPr>
            <a:xfrm>
              <a:off x="4059161" y="200464"/>
              <a:ext cx="1113832" cy="9678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CL" sz="1700" kern="1200" dirty="0" smtClean="0"/>
                <a:t>Riesgos de los Activos</a:t>
              </a:r>
              <a:endParaRPr lang="es-CL" sz="1700" kern="1200" dirty="0"/>
            </a:p>
          </p:txBody>
        </p:sp>
      </p:grpSp>
      <p:grpSp>
        <p:nvGrpSpPr>
          <p:cNvPr id="19" name="18 Grupo"/>
          <p:cNvGrpSpPr/>
          <p:nvPr/>
        </p:nvGrpSpPr>
        <p:grpSpPr>
          <a:xfrm>
            <a:off x="6590848" y="2717719"/>
            <a:ext cx="1581875" cy="1497067"/>
            <a:chOff x="6472885" y="1656605"/>
            <a:chExt cx="1581875" cy="1497067"/>
          </a:xfrm>
        </p:grpSpPr>
        <p:sp>
          <p:nvSpPr>
            <p:cNvPr id="20" name="19 Elipse"/>
            <p:cNvSpPr/>
            <p:nvPr/>
          </p:nvSpPr>
          <p:spPr>
            <a:xfrm>
              <a:off x="6472885" y="1656605"/>
              <a:ext cx="1581875" cy="149706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Elipse 6"/>
            <p:cNvSpPr/>
            <p:nvPr/>
          </p:nvSpPr>
          <p:spPr>
            <a:xfrm>
              <a:off x="6704545" y="1875845"/>
              <a:ext cx="1118555" cy="10585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CL" sz="1700" kern="1200" dirty="0" smtClean="0"/>
                <a:t>Riesgos Técnicos del Seguro</a:t>
              </a:r>
              <a:endParaRPr lang="es-CL" sz="1700" kern="1200" dirty="0"/>
            </a:p>
          </p:txBody>
        </p:sp>
      </p:grpSp>
      <p:grpSp>
        <p:nvGrpSpPr>
          <p:cNvPr id="22" name="21 Grupo"/>
          <p:cNvGrpSpPr/>
          <p:nvPr/>
        </p:nvGrpSpPr>
        <p:grpSpPr>
          <a:xfrm>
            <a:off x="5733435" y="5390561"/>
            <a:ext cx="1575196" cy="1575196"/>
            <a:chOff x="5615472" y="4329447"/>
            <a:chExt cx="1575196" cy="1575196"/>
          </a:xfrm>
        </p:grpSpPr>
        <p:sp>
          <p:nvSpPr>
            <p:cNvPr id="23" name="22 Elipse"/>
            <p:cNvSpPr/>
            <p:nvPr/>
          </p:nvSpPr>
          <p:spPr>
            <a:xfrm>
              <a:off x="5615472" y="4329447"/>
              <a:ext cx="1575196" cy="157519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Elipse 8"/>
            <p:cNvSpPr/>
            <p:nvPr/>
          </p:nvSpPr>
          <p:spPr>
            <a:xfrm>
              <a:off x="5846154" y="4560129"/>
              <a:ext cx="1113832" cy="11138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CL" sz="1700" kern="1200" dirty="0" smtClean="0"/>
                <a:t>Riesgo Legal y Normativo</a:t>
              </a:r>
              <a:endParaRPr lang="es-CL" sz="1700" kern="1200" dirty="0"/>
            </a:p>
          </p:txBody>
        </p:sp>
      </p:grpSp>
      <p:grpSp>
        <p:nvGrpSpPr>
          <p:cNvPr id="26" name="25 Grupo"/>
          <p:cNvGrpSpPr/>
          <p:nvPr/>
        </p:nvGrpSpPr>
        <p:grpSpPr>
          <a:xfrm>
            <a:off x="2313694" y="5422266"/>
            <a:ext cx="1575196" cy="1575196"/>
            <a:chOff x="2195731" y="4361152"/>
            <a:chExt cx="1575196" cy="1575196"/>
          </a:xfrm>
        </p:grpSpPr>
        <p:sp>
          <p:nvSpPr>
            <p:cNvPr id="27" name="26 Elipse"/>
            <p:cNvSpPr/>
            <p:nvPr/>
          </p:nvSpPr>
          <p:spPr>
            <a:xfrm>
              <a:off x="2195731" y="4361152"/>
              <a:ext cx="1575196" cy="157519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Elipse 10"/>
            <p:cNvSpPr/>
            <p:nvPr/>
          </p:nvSpPr>
          <p:spPr>
            <a:xfrm>
              <a:off x="2426413" y="4591834"/>
              <a:ext cx="1113832" cy="11138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CL" sz="1700" kern="1200" dirty="0" smtClean="0"/>
                <a:t>Riesgo Operacional</a:t>
              </a:r>
              <a:endParaRPr lang="es-CL" sz="1700" kern="1200" dirty="0"/>
            </a:p>
          </p:txBody>
        </p:sp>
      </p:grpSp>
      <p:grpSp>
        <p:nvGrpSpPr>
          <p:cNvPr id="33" name="32 Grupo"/>
          <p:cNvGrpSpPr/>
          <p:nvPr/>
        </p:nvGrpSpPr>
        <p:grpSpPr>
          <a:xfrm>
            <a:off x="1276077" y="2678646"/>
            <a:ext cx="1575196" cy="1575196"/>
            <a:chOff x="1158114" y="1617532"/>
            <a:chExt cx="1575196" cy="1575196"/>
          </a:xfrm>
        </p:grpSpPr>
        <p:sp>
          <p:nvSpPr>
            <p:cNvPr id="34" name="33 Elipse"/>
            <p:cNvSpPr/>
            <p:nvPr/>
          </p:nvSpPr>
          <p:spPr>
            <a:xfrm>
              <a:off x="1158114" y="1617532"/>
              <a:ext cx="1575196" cy="157519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Elipse 12"/>
            <p:cNvSpPr/>
            <p:nvPr/>
          </p:nvSpPr>
          <p:spPr>
            <a:xfrm>
              <a:off x="1388796" y="1848214"/>
              <a:ext cx="1113832" cy="11138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CL" sz="1700" kern="1200" dirty="0" smtClean="0"/>
                <a:t>Riesgo de Grupo Empresarial</a:t>
              </a:r>
              <a:endParaRPr lang="es-CL" sz="1700" kern="1200" dirty="0"/>
            </a:p>
          </p:txBody>
        </p:sp>
      </p:grpSp>
      <p:sp>
        <p:nvSpPr>
          <p:cNvPr id="36" name="3 Marcador de número de diapositiva"/>
          <p:cNvSpPr txBox="1">
            <a:spLocks/>
          </p:cNvSpPr>
          <p:nvPr/>
        </p:nvSpPr>
        <p:spPr>
          <a:xfrm>
            <a:off x="6705600" y="6508750"/>
            <a:ext cx="2133600" cy="365125"/>
          </a:xfrm>
          <a:prstGeom prst="rect">
            <a:avLst/>
          </a:prstGeom>
        </p:spPr>
        <p:txBody>
          <a:bodyPr vert="horz" lIns="91440" tIns="45720" rIns="91440" bIns="45720" rtlCol="0" anchor="ctr"/>
          <a:lstStyle>
            <a:defPPr>
              <a:defRPr lang="es-C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F384E3-EC3D-4EF8-ADC1-38228C1D79E1}" type="slidenum">
              <a:rPr lang="es-CL" smtClean="0"/>
              <a:pPr/>
              <a:t>4</a:t>
            </a:fld>
            <a:endParaRPr lang="es-CL"/>
          </a:p>
        </p:txBody>
      </p:sp>
      <p:sp>
        <p:nvSpPr>
          <p:cNvPr id="37" name="36 Anillo"/>
          <p:cNvSpPr/>
          <p:nvPr/>
        </p:nvSpPr>
        <p:spPr bwMode="auto">
          <a:xfrm>
            <a:off x="3025942" y="2637061"/>
            <a:ext cx="3418266" cy="3024187"/>
          </a:xfrm>
          <a:prstGeom prst="donut">
            <a:avLst>
              <a:gd name="adj" fmla="val 12806"/>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dirty="0">
              <a:solidFill>
                <a:schemeClr val="tx1"/>
              </a:solidFill>
            </a:endParaRPr>
          </a:p>
        </p:txBody>
      </p:sp>
      <p:sp>
        <p:nvSpPr>
          <p:cNvPr id="38" name="13 CuadroTexto"/>
          <p:cNvSpPr txBox="1">
            <a:spLocks noChangeArrowheads="1"/>
          </p:cNvSpPr>
          <p:nvPr/>
        </p:nvSpPr>
        <p:spPr bwMode="auto">
          <a:xfrm>
            <a:off x="3828477" y="2740426"/>
            <a:ext cx="1984005" cy="307777"/>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CL" sz="1400" b="1" dirty="0">
                <a:solidFill>
                  <a:schemeClr val="bg1"/>
                </a:solidFill>
                <a:latin typeface="Trebuchet MS" pitchFamily="34" charset="0"/>
              </a:rPr>
              <a:t>Gobierno Corporativo</a:t>
            </a:r>
          </a:p>
        </p:txBody>
      </p:sp>
      <p:sp>
        <p:nvSpPr>
          <p:cNvPr id="39" name="38 Anillo"/>
          <p:cNvSpPr/>
          <p:nvPr/>
        </p:nvSpPr>
        <p:spPr bwMode="auto">
          <a:xfrm>
            <a:off x="3584177" y="3176810"/>
            <a:ext cx="2355975" cy="1944688"/>
          </a:xfrm>
          <a:prstGeom prst="donut">
            <a:avLst>
              <a:gd name="adj" fmla="val 12807"/>
            </a:avLst>
          </a:prstGeom>
          <a:solidFill>
            <a:srgbClr val="FF939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dirty="0">
              <a:solidFill>
                <a:schemeClr val="tx1"/>
              </a:solidFill>
            </a:endParaRPr>
          </a:p>
        </p:txBody>
      </p:sp>
      <p:sp>
        <p:nvSpPr>
          <p:cNvPr id="40" name="7 CuadroTexto"/>
          <p:cNvSpPr txBox="1">
            <a:spLocks noChangeArrowheads="1"/>
          </p:cNvSpPr>
          <p:nvPr/>
        </p:nvSpPr>
        <p:spPr bwMode="auto">
          <a:xfrm>
            <a:off x="4232249" y="3176811"/>
            <a:ext cx="1093184" cy="307777"/>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CL" sz="1400" b="1" dirty="0">
                <a:solidFill>
                  <a:schemeClr val="bg1"/>
                </a:solidFill>
                <a:latin typeface="Trebuchet MS" pitchFamily="34" charset="0"/>
              </a:rPr>
              <a:t>Patrimonio</a:t>
            </a:r>
          </a:p>
        </p:txBody>
      </p:sp>
      <p:sp>
        <p:nvSpPr>
          <p:cNvPr id="41" name="40 Flecha abajo"/>
          <p:cNvSpPr/>
          <p:nvPr/>
        </p:nvSpPr>
        <p:spPr>
          <a:xfrm>
            <a:off x="4644008" y="2420888"/>
            <a:ext cx="252413" cy="215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dirty="0"/>
          </a:p>
        </p:txBody>
      </p:sp>
      <p:sp>
        <p:nvSpPr>
          <p:cNvPr id="42" name="41 Flecha abajo"/>
          <p:cNvSpPr/>
          <p:nvPr/>
        </p:nvSpPr>
        <p:spPr>
          <a:xfrm rot="17143244">
            <a:off x="2868812" y="3526350"/>
            <a:ext cx="289778" cy="2974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dirty="0"/>
          </a:p>
        </p:txBody>
      </p:sp>
      <p:sp>
        <p:nvSpPr>
          <p:cNvPr id="43" name="42 Flecha abajo"/>
          <p:cNvSpPr/>
          <p:nvPr/>
        </p:nvSpPr>
        <p:spPr>
          <a:xfrm rot="4407969">
            <a:off x="6294189" y="3532737"/>
            <a:ext cx="300037" cy="2524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dirty="0"/>
          </a:p>
        </p:txBody>
      </p:sp>
      <p:sp>
        <p:nvSpPr>
          <p:cNvPr id="44" name="43 Flecha abajo"/>
          <p:cNvSpPr/>
          <p:nvPr/>
        </p:nvSpPr>
        <p:spPr>
          <a:xfrm rot="12778212">
            <a:off x="3431559" y="5260755"/>
            <a:ext cx="323850" cy="292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dirty="0"/>
          </a:p>
        </p:txBody>
      </p:sp>
      <p:sp>
        <p:nvSpPr>
          <p:cNvPr id="45" name="44 Flecha abajo"/>
          <p:cNvSpPr/>
          <p:nvPr/>
        </p:nvSpPr>
        <p:spPr>
          <a:xfrm rot="8090841">
            <a:off x="5749135" y="5289098"/>
            <a:ext cx="323850" cy="292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dirty="0"/>
          </a:p>
        </p:txBody>
      </p:sp>
      <p:sp>
        <p:nvSpPr>
          <p:cNvPr id="46" name="13 CuadroTexto"/>
          <p:cNvSpPr txBox="1">
            <a:spLocks noChangeArrowheads="1"/>
          </p:cNvSpPr>
          <p:nvPr/>
        </p:nvSpPr>
        <p:spPr bwMode="auto">
          <a:xfrm>
            <a:off x="3707904" y="5281463"/>
            <a:ext cx="2177199" cy="307777"/>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CL" sz="1400" b="1" dirty="0" smtClean="0">
                <a:solidFill>
                  <a:schemeClr val="bg1"/>
                </a:solidFill>
                <a:latin typeface="Trebuchet MS" pitchFamily="34" charset="0"/>
              </a:rPr>
              <a:t>Sistema Gestión Riesgos</a:t>
            </a:r>
            <a:endParaRPr lang="es-CL" sz="1400" b="1" dirty="0">
              <a:solidFill>
                <a:schemeClr val="bg1"/>
              </a:solidFill>
              <a:latin typeface="Trebuchet MS" pitchFamily="34" charset="0"/>
            </a:endParaRPr>
          </a:p>
        </p:txBody>
      </p:sp>
    </p:spTree>
    <p:extLst>
      <p:ext uri="{BB962C8B-B14F-4D97-AF65-F5344CB8AC3E}">
        <p14:creationId xmlns:p14="http://schemas.microsoft.com/office/powerpoint/2010/main" val="29384531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ppt_w</p:attrName>
                                        </p:attrNameLst>
                                      </p:cBhvr>
                                      <p:tavLst>
                                        <p:tav tm="0">
                                          <p:val>
                                            <p:fltVal val="0"/>
                                          </p:val>
                                        </p:tav>
                                        <p:tav tm="100000">
                                          <p:val>
                                            <p:strVal val="#ppt_w"/>
                                          </p:val>
                                        </p:tav>
                                      </p:tavLst>
                                    </p:anim>
                                    <p:anim calcmode="lin" valueType="num">
                                      <p:cBhvr>
                                        <p:cTn id="15" dur="500" fill="hold"/>
                                        <p:tgtEl>
                                          <p:spTgt spid="30"/>
                                        </p:tgtEl>
                                        <p:attrNameLst>
                                          <p:attrName>ppt_h</p:attrName>
                                        </p:attrNameLst>
                                      </p:cBhvr>
                                      <p:tavLst>
                                        <p:tav tm="0">
                                          <p:val>
                                            <p:fltVal val="0"/>
                                          </p:val>
                                        </p:tav>
                                        <p:tav tm="100000">
                                          <p:val>
                                            <p:strVal val="#ppt_h"/>
                                          </p:val>
                                        </p:tav>
                                      </p:tavLst>
                                    </p:anim>
                                    <p:animEffect transition="in" filter="fade">
                                      <p:cBhvr>
                                        <p:cTn id="16" dur="500"/>
                                        <p:tgtEl>
                                          <p:spTgt spid="30"/>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p:cTn id="24" dur="500" fill="hold"/>
                                        <p:tgtEl>
                                          <p:spTgt spid="32"/>
                                        </p:tgtEl>
                                        <p:attrNameLst>
                                          <p:attrName>ppt_w</p:attrName>
                                        </p:attrNameLst>
                                      </p:cBhvr>
                                      <p:tavLst>
                                        <p:tav tm="0">
                                          <p:val>
                                            <p:fltVal val="0"/>
                                          </p:val>
                                        </p:tav>
                                        <p:tav tm="100000">
                                          <p:val>
                                            <p:strVal val="#ppt_w"/>
                                          </p:val>
                                        </p:tav>
                                      </p:tavLst>
                                    </p:anim>
                                    <p:anim calcmode="lin" valueType="num">
                                      <p:cBhvr>
                                        <p:cTn id="25" dur="500" fill="hold"/>
                                        <p:tgtEl>
                                          <p:spTgt spid="32"/>
                                        </p:tgtEl>
                                        <p:attrNameLst>
                                          <p:attrName>ppt_h</p:attrName>
                                        </p:attrNameLst>
                                      </p:cBhvr>
                                      <p:tavLst>
                                        <p:tav tm="0">
                                          <p:val>
                                            <p:fltVal val="0"/>
                                          </p:val>
                                        </p:tav>
                                        <p:tav tm="100000">
                                          <p:val>
                                            <p:strVal val="#ppt_h"/>
                                          </p:val>
                                        </p:tav>
                                      </p:tavLst>
                                    </p:anim>
                                    <p:animEffect transition="in" filter="fade">
                                      <p:cBhvr>
                                        <p:cTn id="26" dur="500"/>
                                        <p:tgtEl>
                                          <p:spTgt spid="3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500" fill="hold"/>
                                        <p:tgtEl>
                                          <p:spTgt spid="31"/>
                                        </p:tgtEl>
                                        <p:attrNameLst>
                                          <p:attrName>ppt_w</p:attrName>
                                        </p:attrNameLst>
                                      </p:cBhvr>
                                      <p:tavLst>
                                        <p:tav tm="0">
                                          <p:val>
                                            <p:fltVal val="0"/>
                                          </p:val>
                                        </p:tav>
                                        <p:tav tm="100000">
                                          <p:val>
                                            <p:strVal val="#ppt_w"/>
                                          </p:val>
                                        </p:tav>
                                      </p:tavLst>
                                    </p:anim>
                                    <p:anim calcmode="lin" valueType="num">
                                      <p:cBhvr>
                                        <p:cTn id="30" dur="500" fill="hold"/>
                                        <p:tgtEl>
                                          <p:spTgt spid="31"/>
                                        </p:tgtEl>
                                        <p:attrNameLst>
                                          <p:attrName>ppt_h</p:attrName>
                                        </p:attrNameLst>
                                      </p:cBhvr>
                                      <p:tavLst>
                                        <p:tav tm="0">
                                          <p:val>
                                            <p:fltVal val="0"/>
                                          </p:val>
                                        </p:tav>
                                        <p:tav tm="100000">
                                          <p:val>
                                            <p:strVal val="#ppt_h"/>
                                          </p:val>
                                        </p:tav>
                                      </p:tavLst>
                                    </p:anim>
                                    <p:animEffect transition="in" filter="fade">
                                      <p:cBhvr>
                                        <p:cTn id="31" dur="500"/>
                                        <p:tgtEl>
                                          <p:spTgt spid="3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par>
                                <p:cTn id="44" presetID="53" presetClass="entr" presetSubtype="16"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Effect transition="in" filter="fade">
                                      <p:cBhvr>
                                        <p:cTn id="48" dur="500"/>
                                        <p:tgtEl>
                                          <p:spTgt spid="11"/>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par>
                                <p:cTn id="59" presetID="53" presetClass="entr" presetSubtype="16" fill="hold"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Effect transition="in" filter="fade">
                                      <p:cBhvr>
                                        <p:cTn id="63" dur="500"/>
                                        <p:tgtEl>
                                          <p:spTgt spid="14"/>
                                        </p:tgtEl>
                                      </p:cBhvr>
                                    </p:animEffect>
                                  </p:childTnLst>
                                </p:cTn>
                              </p:par>
                              <p:par>
                                <p:cTn id="64" presetID="53" presetClass="entr" presetSubtype="16" fill="hold" nodeType="with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fltVal val="0"/>
                                          </p:val>
                                        </p:tav>
                                        <p:tav tm="100000">
                                          <p:val>
                                            <p:strVal val="#ppt_h"/>
                                          </p:val>
                                        </p:tav>
                                      </p:tavLst>
                                    </p:anim>
                                    <p:animEffect transition="in" filter="fade">
                                      <p:cBhvr>
                                        <p:cTn id="68" dur="500"/>
                                        <p:tgtEl>
                                          <p:spTgt spid="15"/>
                                        </p:tgtEl>
                                      </p:cBhvr>
                                    </p:animEffect>
                                  </p:childTnLst>
                                </p:cTn>
                              </p:par>
                              <p:par>
                                <p:cTn id="69" presetID="53" presetClass="entr" presetSubtype="16"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500" fill="hold"/>
                                        <p:tgtEl>
                                          <p:spTgt spid="19"/>
                                        </p:tgtEl>
                                        <p:attrNameLst>
                                          <p:attrName>ppt_w</p:attrName>
                                        </p:attrNameLst>
                                      </p:cBhvr>
                                      <p:tavLst>
                                        <p:tav tm="0">
                                          <p:val>
                                            <p:fltVal val="0"/>
                                          </p:val>
                                        </p:tav>
                                        <p:tav tm="100000">
                                          <p:val>
                                            <p:strVal val="#ppt_w"/>
                                          </p:val>
                                        </p:tav>
                                      </p:tavLst>
                                    </p:anim>
                                    <p:anim calcmode="lin" valueType="num">
                                      <p:cBhvr>
                                        <p:cTn id="72" dur="500" fill="hold"/>
                                        <p:tgtEl>
                                          <p:spTgt spid="19"/>
                                        </p:tgtEl>
                                        <p:attrNameLst>
                                          <p:attrName>ppt_h</p:attrName>
                                        </p:attrNameLst>
                                      </p:cBhvr>
                                      <p:tavLst>
                                        <p:tav tm="0">
                                          <p:val>
                                            <p:fltVal val="0"/>
                                          </p:val>
                                        </p:tav>
                                        <p:tav tm="100000">
                                          <p:val>
                                            <p:strVal val="#ppt_h"/>
                                          </p:val>
                                        </p:tav>
                                      </p:tavLst>
                                    </p:anim>
                                    <p:animEffect transition="in" filter="fade">
                                      <p:cBhvr>
                                        <p:cTn id="73" dur="500"/>
                                        <p:tgtEl>
                                          <p:spTgt spid="19"/>
                                        </p:tgtEl>
                                      </p:cBhvr>
                                    </p:animEffect>
                                  </p:childTnLst>
                                </p:cTn>
                              </p:par>
                              <p:par>
                                <p:cTn id="74" presetID="53" presetClass="entr" presetSubtype="16" fill="hold" nodeType="with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par>
                                <p:cTn id="79" presetID="53" presetClass="entr" presetSubtype="16" fill="hold" nodeType="with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500" fill="hold"/>
                                        <p:tgtEl>
                                          <p:spTgt spid="26"/>
                                        </p:tgtEl>
                                        <p:attrNameLst>
                                          <p:attrName>ppt_w</p:attrName>
                                        </p:attrNameLst>
                                      </p:cBhvr>
                                      <p:tavLst>
                                        <p:tav tm="0">
                                          <p:val>
                                            <p:fltVal val="0"/>
                                          </p:val>
                                        </p:tav>
                                        <p:tav tm="100000">
                                          <p:val>
                                            <p:strVal val="#ppt_w"/>
                                          </p:val>
                                        </p:tav>
                                      </p:tavLst>
                                    </p:anim>
                                    <p:anim calcmode="lin" valueType="num">
                                      <p:cBhvr>
                                        <p:cTn id="82" dur="500" fill="hold"/>
                                        <p:tgtEl>
                                          <p:spTgt spid="26"/>
                                        </p:tgtEl>
                                        <p:attrNameLst>
                                          <p:attrName>ppt_h</p:attrName>
                                        </p:attrNameLst>
                                      </p:cBhvr>
                                      <p:tavLst>
                                        <p:tav tm="0">
                                          <p:val>
                                            <p:fltVal val="0"/>
                                          </p:val>
                                        </p:tav>
                                        <p:tav tm="100000">
                                          <p:val>
                                            <p:strVal val="#ppt_h"/>
                                          </p:val>
                                        </p:tav>
                                      </p:tavLst>
                                    </p:anim>
                                    <p:animEffect transition="in" filter="fade">
                                      <p:cBhvr>
                                        <p:cTn id="83" dur="500"/>
                                        <p:tgtEl>
                                          <p:spTgt spid="26"/>
                                        </p:tgtEl>
                                      </p:cBhvr>
                                    </p:animEffect>
                                  </p:childTnLst>
                                </p:cTn>
                              </p:par>
                              <p:par>
                                <p:cTn id="84" presetID="53" presetClass="entr" presetSubtype="16" fill="hold" nodeType="withEffect">
                                  <p:stCondLst>
                                    <p:cond delay="0"/>
                                  </p:stCondLst>
                                  <p:childTnLst>
                                    <p:set>
                                      <p:cBhvr>
                                        <p:cTn id="85" dur="1" fill="hold">
                                          <p:stCondLst>
                                            <p:cond delay="0"/>
                                          </p:stCondLst>
                                        </p:cTn>
                                        <p:tgtEl>
                                          <p:spTgt spid="33"/>
                                        </p:tgtEl>
                                        <p:attrNameLst>
                                          <p:attrName>style.visibility</p:attrName>
                                        </p:attrNameLst>
                                      </p:cBhvr>
                                      <p:to>
                                        <p:strVal val="visible"/>
                                      </p:to>
                                    </p:set>
                                    <p:anim calcmode="lin" valueType="num">
                                      <p:cBhvr>
                                        <p:cTn id="86" dur="500" fill="hold"/>
                                        <p:tgtEl>
                                          <p:spTgt spid="33"/>
                                        </p:tgtEl>
                                        <p:attrNameLst>
                                          <p:attrName>ppt_w</p:attrName>
                                        </p:attrNameLst>
                                      </p:cBhvr>
                                      <p:tavLst>
                                        <p:tav tm="0">
                                          <p:val>
                                            <p:fltVal val="0"/>
                                          </p:val>
                                        </p:tav>
                                        <p:tav tm="100000">
                                          <p:val>
                                            <p:strVal val="#ppt_w"/>
                                          </p:val>
                                        </p:tav>
                                      </p:tavLst>
                                    </p:anim>
                                    <p:anim calcmode="lin" valueType="num">
                                      <p:cBhvr>
                                        <p:cTn id="87" dur="500" fill="hold"/>
                                        <p:tgtEl>
                                          <p:spTgt spid="33"/>
                                        </p:tgtEl>
                                        <p:attrNameLst>
                                          <p:attrName>ppt_h</p:attrName>
                                        </p:attrNameLst>
                                      </p:cBhvr>
                                      <p:tavLst>
                                        <p:tav tm="0">
                                          <p:val>
                                            <p:fltVal val="0"/>
                                          </p:val>
                                        </p:tav>
                                        <p:tav tm="100000">
                                          <p:val>
                                            <p:strVal val="#ppt_h"/>
                                          </p:val>
                                        </p:tav>
                                      </p:tavLst>
                                    </p:anim>
                                    <p:animEffect transition="in" filter="fade">
                                      <p:cBhvr>
                                        <p:cTn id="88" dur="500"/>
                                        <p:tgtEl>
                                          <p:spTgt spid="33"/>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Effect transition="in" filter="fade">
                                      <p:cBhvr>
                                        <p:cTn id="93" dur="500"/>
                                        <p:tgtEl>
                                          <p:spTgt spid="36"/>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Effect transition="in" filter="fade">
                                      <p:cBhvr>
                                        <p:cTn id="100" dur="500"/>
                                        <p:tgtEl>
                                          <p:spTgt spid="41"/>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42"/>
                                        </p:tgtEl>
                                        <p:attrNameLst>
                                          <p:attrName>style.visibility</p:attrName>
                                        </p:attrNameLst>
                                      </p:cBhvr>
                                      <p:to>
                                        <p:strVal val="visible"/>
                                      </p:to>
                                    </p:set>
                                    <p:anim calcmode="lin" valueType="num">
                                      <p:cBhvr>
                                        <p:cTn id="103" dur="500" fill="hold"/>
                                        <p:tgtEl>
                                          <p:spTgt spid="42"/>
                                        </p:tgtEl>
                                        <p:attrNameLst>
                                          <p:attrName>ppt_w</p:attrName>
                                        </p:attrNameLst>
                                      </p:cBhvr>
                                      <p:tavLst>
                                        <p:tav tm="0">
                                          <p:val>
                                            <p:fltVal val="0"/>
                                          </p:val>
                                        </p:tav>
                                        <p:tav tm="100000">
                                          <p:val>
                                            <p:strVal val="#ppt_w"/>
                                          </p:val>
                                        </p:tav>
                                      </p:tavLst>
                                    </p:anim>
                                    <p:anim calcmode="lin" valueType="num">
                                      <p:cBhvr>
                                        <p:cTn id="104" dur="500" fill="hold"/>
                                        <p:tgtEl>
                                          <p:spTgt spid="42"/>
                                        </p:tgtEl>
                                        <p:attrNameLst>
                                          <p:attrName>ppt_h</p:attrName>
                                        </p:attrNameLst>
                                      </p:cBhvr>
                                      <p:tavLst>
                                        <p:tav tm="0">
                                          <p:val>
                                            <p:fltVal val="0"/>
                                          </p:val>
                                        </p:tav>
                                        <p:tav tm="100000">
                                          <p:val>
                                            <p:strVal val="#ppt_h"/>
                                          </p:val>
                                        </p:tav>
                                      </p:tavLst>
                                    </p:anim>
                                    <p:animEffect transition="in" filter="fade">
                                      <p:cBhvr>
                                        <p:cTn id="105" dur="500"/>
                                        <p:tgtEl>
                                          <p:spTgt spid="42"/>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43"/>
                                        </p:tgtEl>
                                        <p:attrNameLst>
                                          <p:attrName>style.visibility</p:attrName>
                                        </p:attrNameLst>
                                      </p:cBhvr>
                                      <p:to>
                                        <p:strVal val="visible"/>
                                      </p:to>
                                    </p:set>
                                    <p:anim calcmode="lin" valueType="num">
                                      <p:cBhvr>
                                        <p:cTn id="108" dur="500" fill="hold"/>
                                        <p:tgtEl>
                                          <p:spTgt spid="43"/>
                                        </p:tgtEl>
                                        <p:attrNameLst>
                                          <p:attrName>ppt_w</p:attrName>
                                        </p:attrNameLst>
                                      </p:cBhvr>
                                      <p:tavLst>
                                        <p:tav tm="0">
                                          <p:val>
                                            <p:fltVal val="0"/>
                                          </p:val>
                                        </p:tav>
                                        <p:tav tm="100000">
                                          <p:val>
                                            <p:strVal val="#ppt_w"/>
                                          </p:val>
                                        </p:tav>
                                      </p:tavLst>
                                    </p:anim>
                                    <p:anim calcmode="lin" valueType="num">
                                      <p:cBhvr>
                                        <p:cTn id="109" dur="500" fill="hold"/>
                                        <p:tgtEl>
                                          <p:spTgt spid="43"/>
                                        </p:tgtEl>
                                        <p:attrNameLst>
                                          <p:attrName>ppt_h</p:attrName>
                                        </p:attrNameLst>
                                      </p:cBhvr>
                                      <p:tavLst>
                                        <p:tav tm="0">
                                          <p:val>
                                            <p:fltVal val="0"/>
                                          </p:val>
                                        </p:tav>
                                        <p:tav tm="100000">
                                          <p:val>
                                            <p:strVal val="#ppt_h"/>
                                          </p:val>
                                        </p:tav>
                                      </p:tavLst>
                                    </p:anim>
                                    <p:animEffect transition="in" filter="fade">
                                      <p:cBhvr>
                                        <p:cTn id="110" dur="500"/>
                                        <p:tgtEl>
                                          <p:spTgt spid="43"/>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45"/>
                                        </p:tgtEl>
                                        <p:attrNameLst>
                                          <p:attrName>style.visibility</p:attrName>
                                        </p:attrNameLst>
                                      </p:cBhvr>
                                      <p:to>
                                        <p:strVal val="visible"/>
                                      </p:to>
                                    </p:set>
                                    <p:anim calcmode="lin" valueType="num">
                                      <p:cBhvr>
                                        <p:cTn id="118" dur="500" fill="hold"/>
                                        <p:tgtEl>
                                          <p:spTgt spid="45"/>
                                        </p:tgtEl>
                                        <p:attrNameLst>
                                          <p:attrName>ppt_w</p:attrName>
                                        </p:attrNameLst>
                                      </p:cBhvr>
                                      <p:tavLst>
                                        <p:tav tm="0">
                                          <p:val>
                                            <p:fltVal val="0"/>
                                          </p:val>
                                        </p:tav>
                                        <p:tav tm="100000">
                                          <p:val>
                                            <p:strVal val="#ppt_w"/>
                                          </p:val>
                                        </p:tav>
                                      </p:tavLst>
                                    </p:anim>
                                    <p:anim calcmode="lin" valueType="num">
                                      <p:cBhvr>
                                        <p:cTn id="119" dur="500" fill="hold"/>
                                        <p:tgtEl>
                                          <p:spTgt spid="45"/>
                                        </p:tgtEl>
                                        <p:attrNameLst>
                                          <p:attrName>ppt_h</p:attrName>
                                        </p:attrNameLst>
                                      </p:cBhvr>
                                      <p:tavLst>
                                        <p:tav tm="0">
                                          <p:val>
                                            <p:fltVal val="0"/>
                                          </p:val>
                                        </p:tav>
                                        <p:tav tm="100000">
                                          <p:val>
                                            <p:strVal val="#ppt_h"/>
                                          </p:val>
                                        </p:tav>
                                      </p:tavLst>
                                    </p:anim>
                                    <p:animEffect transition="in" filter="fade">
                                      <p:cBhvr>
                                        <p:cTn id="120" dur="500"/>
                                        <p:tgtEl>
                                          <p:spTgt spid="45"/>
                                        </p:tgtEl>
                                      </p:cBhvr>
                                    </p:animEffect>
                                  </p:childTnLst>
                                </p:cTn>
                              </p:par>
                            </p:childTnLst>
                          </p:cTn>
                        </p:par>
                      </p:childTnLst>
                    </p:cTn>
                  </p:par>
                  <p:par>
                    <p:cTn id="121" fill="hold">
                      <p:stCondLst>
                        <p:cond delay="indefinite"/>
                      </p:stCondLst>
                      <p:childTnLst>
                        <p:par>
                          <p:cTn id="122" fill="hold">
                            <p:stCondLst>
                              <p:cond delay="0"/>
                            </p:stCondLst>
                            <p:childTnLst>
                              <p:par>
                                <p:cTn id="123" presetID="53" presetClass="entr" presetSubtype="16" fill="hold" grpId="0" nodeType="clickEffect">
                                  <p:stCondLst>
                                    <p:cond delay="0"/>
                                  </p:stCondLst>
                                  <p:childTnLst>
                                    <p:set>
                                      <p:cBhvr>
                                        <p:cTn id="124" dur="1" fill="hold">
                                          <p:stCondLst>
                                            <p:cond delay="0"/>
                                          </p:stCondLst>
                                        </p:cTn>
                                        <p:tgtEl>
                                          <p:spTgt spid="46"/>
                                        </p:tgtEl>
                                        <p:attrNameLst>
                                          <p:attrName>style.visibility</p:attrName>
                                        </p:attrNameLst>
                                      </p:cBhvr>
                                      <p:to>
                                        <p:strVal val="visible"/>
                                      </p:to>
                                    </p:set>
                                    <p:anim calcmode="lin" valueType="num">
                                      <p:cBhvr>
                                        <p:cTn id="125" dur="500" fill="hold"/>
                                        <p:tgtEl>
                                          <p:spTgt spid="46"/>
                                        </p:tgtEl>
                                        <p:attrNameLst>
                                          <p:attrName>ppt_w</p:attrName>
                                        </p:attrNameLst>
                                      </p:cBhvr>
                                      <p:tavLst>
                                        <p:tav tm="0">
                                          <p:val>
                                            <p:fltVal val="0"/>
                                          </p:val>
                                        </p:tav>
                                        <p:tav tm="100000">
                                          <p:val>
                                            <p:strVal val="#ppt_w"/>
                                          </p:val>
                                        </p:tav>
                                      </p:tavLst>
                                    </p:anim>
                                    <p:anim calcmode="lin" valueType="num">
                                      <p:cBhvr>
                                        <p:cTn id="126" dur="500" fill="hold"/>
                                        <p:tgtEl>
                                          <p:spTgt spid="46"/>
                                        </p:tgtEl>
                                        <p:attrNameLst>
                                          <p:attrName>ppt_h</p:attrName>
                                        </p:attrNameLst>
                                      </p:cBhvr>
                                      <p:tavLst>
                                        <p:tav tm="0">
                                          <p:val>
                                            <p:fltVal val="0"/>
                                          </p:val>
                                        </p:tav>
                                        <p:tav tm="100000">
                                          <p:val>
                                            <p:strVal val="#ppt_h"/>
                                          </p:val>
                                        </p:tav>
                                      </p:tavLst>
                                    </p:anim>
                                    <p:animEffect transition="in" filter="fade">
                                      <p:cBhvr>
                                        <p:cTn id="127" dur="500"/>
                                        <p:tgtEl>
                                          <p:spTgt spid="46"/>
                                        </p:tgtEl>
                                      </p:cBhvr>
                                    </p:animEffect>
                                  </p:childTnLst>
                                </p:cTn>
                              </p:par>
                              <p:par>
                                <p:cTn id="128" presetID="53" presetClass="entr" presetSubtype="16" fill="hold" grpId="0" nodeType="withEffect">
                                  <p:stCondLst>
                                    <p:cond delay="0"/>
                                  </p:stCondLst>
                                  <p:childTnLst>
                                    <p:set>
                                      <p:cBhvr>
                                        <p:cTn id="129" dur="1" fill="hold">
                                          <p:stCondLst>
                                            <p:cond delay="0"/>
                                          </p:stCondLst>
                                        </p:cTn>
                                        <p:tgtEl>
                                          <p:spTgt spid="38"/>
                                        </p:tgtEl>
                                        <p:attrNameLst>
                                          <p:attrName>style.visibility</p:attrName>
                                        </p:attrNameLst>
                                      </p:cBhvr>
                                      <p:to>
                                        <p:strVal val="visible"/>
                                      </p:to>
                                    </p:set>
                                    <p:anim calcmode="lin" valueType="num">
                                      <p:cBhvr>
                                        <p:cTn id="130" dur="500" fill="hold"/>
                                        <p:tgtEl>
                                          <p:spTgt spid="38"/>
                                        </p:tgtEl>
                                        <p:attrNameLst>
                                          <p:attrName>ppt_w</p:attrName>
                                        </p:attrNameLst>
                                      </p:cBhvr>
                                      <p:tavLst>
                                        <p:tav tm="0">
                                          <p:val>
                                            <p:fltVal val="0"/>
                                          </p:val>
                                        </p:tav>
                                        <p:tav tm="100000">
                                          <p:val>
                                            <p:strVal val="#ppt_w"/>
                                          </p:val>
                                        </p:tav>
                                      </p:tavLst>
                                    </p:anim>
                                    <p:anim calcmode="lin" valueType="num">
                                      <p:cBhvr>
                                        <p:cTn id="131" dur="500" fill="hold"/>
                                        <p:tgtEl>
                                          <p:spTgt spid="38"/>
                                        </p:tgtEl>
                                        <p:attrNameLst>
                                          <p:attrName>ppt_h</p:attrName>
                                        </p:attrNameLst>
                                      </p:cBhvr>
                                      <p:tavLst>
                                        <p:tav tm="0">
                                          <p:val>
                                            <p:fltVal val="0"/>
                                          </p:val>
                                        </p:tav>
                                        <p:tav tm="100000">
                                          <p:val>
                                            <p:strVal val="#ppt_h"/>
                                          </p:val>
                                        </p:tav>
                                      </p:tavLst>
                                    </p:anim>
                                    <p:animEffect transition="in" filter="fade">
                                      <p:cBhvr>
                                        <p:cTn id="132" dur="500"/>
                                        <p:tgtEl>
                                          <p:spTgt spid="38"/>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childTnLst>
                    </p:cTn>
                  </p:par>
                  <p:par>
                    <p:cTn id="138" fill="hold">
                      <p:stCondLst>
                        <p:cond delay="indefinite"/>
                      </p:stCondLst>
                      <p:childTnLst>
                        <p:par>
                          <p:cTn id="139" fill="hold">
                            <p:stCondLst>
                              <p:cond delay="0"/>
                            </p:stCondLst>
                            <p:childTnLst>
                              <p:par>
                                <p:cTn id="140" presetID="53" presetClass="entr" presetSubtype="16" fill="hold" grpId="0" nodeType="clickEffect">
                                  <p:stCondLst>
                                    <p:cond delay="0"/>
                                  </p:stCondLst>
                                  <p:childTnLst>
                                    <p:set>
                                      <p:cBhvr>
                                        <p:cTn id="141" dur="1" fill="hold">
                                          <p:stCondLst>
                                            <p:cond delay="0"/>
                                          </p:stCondLst>
                                        </p:cTn>
                                        <p:tgtEl>
                                          <p:spTgt spid="40"/>
                                        </p:tgtEl>
                                        <p:attrNameLst>
                                          <p:attrName>style.visibility</p:attrName>
                                        </p:attrNameLst>
                                      </p:cBhvr>
                                      <p:to>
                                        <p:strVal val="visible"/>
                                      </p:to>
                                    </p:set>
                                    <p:anim calcmode="lin" valueType="num">
                                      <p:cBhvr>
                                        <p:cTn id="142" dur="500" fill="hold"/>
                                        <p:tgtEl>
                                          <p:spTgt spid="40"/>
                                        </p:tgtEl>
                                        <p:attrNameLst>
                                          <p:attrName>ppt_w</p:attrName>
                                        </p:attrNameLst>
                                      </p:cBhvr>
                                      <p:tavLst>
                                        <p:tav tm="0">
                                          <p:val>
                                            <p:fltVal val="0"/>
                                          </p:val>
                                        </p:tav>
                                        <p:tav tm="100000">
                                          <p:val>
                                            <p:strVal val="#ppt_w"/>
                                          </p:val>
                                        </p:tav>
                                      </p:tavLst>
                                    </p:anim>
                                    <p:anim calcmode="lin" valueType="num">
                                      <p:cBhvr>
                                        <p:cTn id="143" dur="500" fill="hold"/>
                                        <p:tgtEl>
                                          <p:spTgt spid="40"/>
                                        </p:tgtEl>
                                        <p:attrNameLst>
                                          <p:attrName>ppt_h</p:attrName>
                                        </p:attrNameLst>
                                      </p:cBhvr>
                                      <p:tavLst>
                                        <p:tav tm="0">
                                          <p:val>
                                            <p:fltVal val="0"/>
                                          </p:val>
                                        </p:tav>
                                        <p:tav tm="100000">
                                          <p:val>
                                            <p:strVal val="#ppt_h"/>
                                          </p:val>
                                        </p:tav>
                                      </p:tavLst>
                                    </p:anim>
                                    <p:animEffect transition="in" filter="fade">
                                      <p:cBhvr>
                                        <p:cTn id="144" dur="500"/>
                                        <p:tgtEl>
                                          <p:spTgt spid="40"/>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39"/>
                                        </p:tgtEl>
                                        <p:attrNameLst>
                                          <p:attrName>style.visibility</p:attrName>
                                        </p:attrNameLst>
                                      </p:cBhvr>
                                      <p:to>
                                        <p:strVal val="visible"/>
                                      </p:to>
                                    </p:set>
                                    <p:anim calcmode="lin" valueType="num">
                                      <p:cBhvr>
                                        <p:cTn id="147" dur="500" fill="hold"/>
                                        <p:tgtEl>
                                          <p:spTgt spid="39"/>
                                        </p:tgtEl>
                                        <p:attrNameLst>
                                          <p:attrName>ppt_w</p:attrName>
                                        </p:attrNameLst>
                                      </p:cBhvr>
                                      <p:tavLst>
                                        <p:tav tm="0">
                                          <p:val>
                                            <p:fltVal val="0"/>
                                          </p:val>
                                        </p:tav>
                                        <p:tav tm="100000">
                                          <p:val>
                                            <p:strVal val="#ppt_w"/>
                                          </p:val>
                                        </p:tav>
                                      </p:tavLst>
                                    </p:anim>
                                    <p:anim calcmode="lin" valueType="num">
                                      <p:cBhvr>
                                        <p:cTn id="148" dur="500" fill="hold"/>
                                        <p:tgtEl>
                                          <p:spTgt spid="39"/>
                                        </p:tgtEl>
                                        <p:attrNameLst>
                                          <p:attrName>ppt_h</p:attrName>
                                        </p:attrNameLst>
                                      </p:cBhvr>
                                      <p:tavLst>
                                        <p:tav tm="0">
                                          <p:val>
                                            <p:fltVal val="0"/>
                                          </p:val>
                                        </p:tav>
                                        <p:tav tm="100000">
                                          <p:val>
                                            <p:strVal val="#ppt_h"/>
                                          </p:val>
                                        </p:tav>
                                      </p:tavLst>
                                    </p:anim>
                                    <p:animEffect transition="in" filter="fade">
                                      <p:cBhvr>
                                        <p:cTn id="14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4" grpId="0" animBg="1"/>
      <p:bldP spid="29" grpId="0" animBg="1"/>
      <p:bldP spid="30" grpId="0" animBg="1"/>
      <p:bldP spid="31" grpId="0" animBg="1"/>
      <p:bldP spid="32" grpId="0" animBg="1"/>
      <p:bldP spid="36" grpId="0"/>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29600" cy="778098"/>
          </a:xfrm>
        </p:spPr>
        <p:txBody>
          <a:bodyPr>
            <a:normAutofit/>
          </a:bodyPr>
          <a:lstStyle/>
          <a:p>
            <a:r>
              <a:rPr lang="es-CL" sz="3200" b="1" dirty="0">
                <a:solidFill>
                  <a:srgbClr val="002060"/>
                </a:solidFill>
              </a:rPr>
              <a:t>2 </a:t>
            </a:r>
            <a:r>
              <a:rPr lang="es-CL" sz="3200" b="1" dirty="0" smtClean="0">
                <a:solidFill>
                  <a:srgbClr val="002060"/>
                </a:solidFill>
              </a:rPr>
              <a:t>c) </a:t>
            </a:r>
            <a:r>
              <a:rPr lang="es-CL" sz="3200" b="1" dirty="0">
                <a:solidFill>
                  <a:srgbClr val="002060"/>
                </a:solidFill>
              </a:rPr>
              <a:t>Mitigación</a:t>
            </a:r>
            <a:r>
              <a:rPr lang="es-CL" sz="3200" b="1" dirty="0" smtClean="0">
                <a:solidFill>
                  <a:srgbClr val="002060"/>
                </a:solidFill>
              </a:rPr>
              <a:t> de </a:t>
            </a:r>
            <a:r>
              <a:rPr lang="es-CL" sz="3200" b="1" dirty="0">
                <a:solidFill>
                  <a:srgbClr val="002060"/>
                </a:solidFill>
              </a:rPr>
              <a:t>Riesgos</a:t>
            </a:r>
          </a:p>
        </p:txBody>
      </p:sp>
      <p:sp>
        <p:nvSpPr>
          <p:cNvPr id="3" name="2 Marcador de contenido"/>
          <p:cNvSpPr>
            <a:spLocks noGrp="1"/>
          </p:cNvSpPr>
          <p:nvPr>
            <p:ph idx="1"/>
          </p:nvPr>
        </p:nvSpPr>
        <p:spPr>
          <a:xfrm>
            <a:off x="199728" y="1340768"/>
            <a:ext cx="8332712" cy="4248472"/>
          </a:xfrm>
        </p:spPr>
        <p:txBody>
          <a:bodyPr>
            <a:normAutofit/>
          </a:bodyPr>
          <a:lstStyle/>
          <a:p>
            <a:pPr marL="0" indent="0" algn="just">
              <a:buNone/>
            </a:pPr>
            <a:endParaRPr lang="es-ES_tradnl" sz="900" dirty="0" smtClean="0">
              <a:solidFill>
                <a:srgbClr val="002060"/>
              </a:solidFill>
            </a:endParaRPr>
          </a:p>
          <a:p>
            <a:pPr algn="just"/>
            <a:r>
              <a:rPr lang="es-ES_tradnl" sz="2800" dirty="0" smtClean="0">
                <a:solidFill>
                  <a:srgbClr val="002060"/>
                </a:solidFill>
              </a:rPr>
              <a:t>La gestión de riesgos será evaluada de acuerdo al principio de proporcionalidad, esto es,  de acuerdo al tamaño, a la naturaleza, complejidad y perfil de los negocios de la compañía.</a:t>
            </a:r>
          </a:p>
          <a:p>
            <a:pPr algn="just"/>
            <a:endParaRPr lang="es-ES_tradnl" sz="2800" dirty="0" smtClean="0">
              <a:solidFill>
                <a:srgbClr val="002060"/>
              </a:solidFill>
            </a:endParaRPr>
          </a:p>
          <a:p>
            <a:pPr algn="just"/>
            <a:r>
              <a:rPr lang="es-CL" sz="2800" dirty="0">
                <a:solidFill>
                  <a:srgbClr val="002060"/>
                </a:solidFill>
              </a:rPr>
              <a:t>Para efectos de la proporcionalidad, se considerará el tamaño de la compañía: n° de personas que trabajan, monto de primas y tipos de seguros de comercializan.</a:t>
            </a:r>
          </a:p>
          <a:p>
            <a:pPr algn="just"/>
            <a:endParaRPr lang="es-ES_tradnl" sz="2800" dirty="0" smtClean="0">
              <a:solidFill>
                <a:srgbClr val="002060"/>
              </a:solidFill>
            </a:endParaRPr>
          </a:p>
          <a:p>
            <a:pPr marL="0" indent="0" algn="just">
              <a:buNone/>
            </a:pPr>
            <a:endParaRPr lang="es-ES_tradnl" dirty="0" smtClean="0"/>
          </a:p>
          <a:p>
            <a:pPr marL="114300" indent="0">
              <a:buNone/>
            </a:pPr>
            <a:endParaRPr lang="es-ES_tradnl" dirty="0"/>
          </a:p>
          <a:p>
            <a:pPr marL="411480" lvl="1" indent="0">
              <a:buNone/>
            </a:pPr>
            <a:endParaRPr lang="es-CL" dirty="0" smtClean="0"/>
          </a:p>
          <a:p>
            <a:pPr marL="0" indent="0" algn="just">
              <a:buNone/>
            </a:pPr>
            <a:endParaRPr lang="es-CL" dirty="0" smtClean="0"/>
          </a:p>
          <a:p>
            <a:pPr marL="411480" lvl="1" indent="0">
              <a:buNone/>
            </a:pPr>
            <a:endParaRPr lang="es-CL" dirty="0"/>
          </a:p>
          <a:p>
            <a:pPr marL="411480" lvl="1" indent="0">
              <a:buNone/>
            </a:pPr>
            <a:endParaRPr lang="es-CL" dirty="0"/>
          </a:p>
        </p:txBody>
      </p:sp>
      <p:sp>
        <p:nvSpPr>
          <p:cNvPr id="4" name="3 Marcador de número de diapositiva"/>
          <p:cNvSpPr>
            <a:spLocks noGrp="1"/>
          </p:cNvSpPr>
          <p:nvPr>
            <p:ph type="sldNum" sz="quarter" idx="12"/>
          </p:nvPr>
        </p:nvSpPr>
        <p:spPr/>
        <p:txBody>
          <a:bodyPr/>
          <a:lstStyle/>
          <a:p>
            <a:fld id="{F7F384E3-EC3D-4EF8-ADC1-38228C1D79E1}" type="slidenum">
              <a:rPr lang="es-CL" smtClean="0"/>
              <a:t>40</a:t>
            </a:fld>
            <a:endParaRPr lang="es-CL"/>
          </a:p>
        </p:txBody>
      </p:sp>
    </p:spTree>
    <p:extLst>
      <p:ext uri="{BB962C8B-B14F-4D97-AF65-F5344CB8AC3E}">
        <p14:creationId xmlns:p14="http://schemas.microsoft.com/office/powerpoint/2010/main" val="18539014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39"/>
            <a:ext cx="7620000" cy="576065"/>
          </a:xfrm>
        </p:spPr>
        <p:txBody>
          <a:bodyPr>
            <a:normAutofit fontScale="90000"/>
          </a:bodyPr>
          <a:lstStyle/>
          <a:p>
            <a:pPr algn="ctr"/>
            <a:r>
              <a:rPr lang="es-CL" sz="3600" b="1" dirty="0" smtClean="0">
                <a:solidFill>
                  <a:srgbClr val="002060"/>
                </a:solidFill>
              </a:rPr>
              <a:t>2 c) </a:t>
            </a:r>
            <a:r>
              <a:rPr lang="es-CL" sz="3600" b="1" dirty="0">
                <a:solidFill>
                  <a:srgbClr val="002060"/>
                </a:solidFill>
              </a:rPr>
              <a:t>Mitigación</a:t>
            </a:r>
            <a:r>
              <a:rPr lang="es-CL" sz="3600" b="1" dirty="0" smtClean="0">
                <a:solidFill>
                  <a:srgbClr val="002060"/>
                </a:solidFill>
              </a:rPr>
              <a:t> de Riesgos</a:t>
            </a:r>
            <a:endParaRPr lang="es-CL" sz="3600" b="1" dirty="0">
              <a:solidFill>
                <a:srgbClr val="002060"/>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314193306"/>
              </p:ext>
            </p:extLst>
          </p:nvPr>
        </p:nvGraphicFramePr>
        <p:xfrm>
          <a:off x="467608" y="2326505"/>
          <a:ext cx="8136841" cy="2818856"/>
        </p:xfrm>
        <a:graphic>
          <a:graphicData uri="http://schemas.openxmlformats.org/drawingml/2006/table">
            <a:tbl>
              <a:tblPr firstRow="1" bandRow="1">
                <a:tableStyleId>{5C22544A-7EE6-4342-B048-85BDC9FD1C3A}</a:tableStyleId>
              </a:tblPr>
              <a:tblGrid>
                <a:gridCol w="2779161"/>
                <a:gridCol w="2645400"/>
                <a:gridCol w="2712280"/>
              </a:tblGrid>
              <a:tr h="677000">
                <a:tc>
                  <a:txBody>
                    <a:bodyPr/>
                    <a:lstStyle/>
                    <a:p>
                      <a:pPr algn="ctr"/>
                      <a:r>
                        <a:rPr lang="es-CL" sz="1600" dirty="0" smtClean="0">
                          <a:solidFill>
                            <a:schemeClr val="bg1"/>
                          </a:solidFill>
                        </a:rPr>
                        <a:t>Funciones de Dirección y</a:t>
                      </a:r>
                      <a:r>
                        <a:rPr lang="es-CL" sz="1600" baseline="0" dirty="0" smtClean="0">
                          <a:solidFill>
                            <a:schemeClr val="bg1"/>
                          </a:solidFill>
                        </a:rPr>
                        <a:t> S</a:t>
                      </a:r>
                      <a:r>
                        <a:rPr lang="es-CL" sz="1600" dirty="0" smtClean="0">
                          <a:solidFill>
                            <a:schemeClr val="bg1"/>
                          </a:solidFill>
                        </a:rPr>
                        <a:t>upervisión</a:t>
                      </a:r>
                    </a:p>
                  </a:txBody>
                  <a:tcPr>
                    <a:solidFill>
                      <a:schemeClr val="accent4"/>
                    </a:solidFill>
                  </a:tcPr>
                </a:tc>
                <a:tc>
                  <a:txBody>
                    <a:bodyPr/>
                    <a:lstStyle/>
                    <a:p>
                      <a:pPr algn="ctr"/>
                      <a:r>
                        <a:rPr lang="es-CL" sz="1600" dirty="0" smtClean="0">
                          <a:solidFill>
                            <a:schemeClr val="bg1"/>
                          </a:solidFill>
                        </a:rPr>
                        <a:t>Funciones de Gestión del Negocio</a:t>
                      </a:r>
                      <a:endParaRPr lang="es-CL" sz="1600" dirty="0">
                        <a:solidFill>
                          <a:schemeClr val="bg1"/>
                        </a:solidFill>
                      </a:endParaRPr>
                    </a:p>
                  </a:txBody>
                  <a:tcPr>
                    <a:solidFill>
                      <a:srgbClr val="7030A0"/>
                    </a:solidFill>
                  </a:tcPr>
                </a:tc>
                <a:tc>
                  <a:txBody>
                    <a:bodyPr/>
                    <a:lstStyle/>
                    <a:p>
                      <a:pPr algn="ctr"/>
                      <a:r>
                        <a:rPr lang="es-CL" sz="1600" dirty="0" smtClean="0">
                          <a:solidFill>
                            <a:schemeClr val="bg1"/>
                          </a:solidFill>
                        </a:rPr>
                        <a:t>Funciones de Gestión de Riesgos</a:t>
                      </a:r>
                      <a:endParaRPr lang="es-CL" sz="1600" dirty="0">
                        <a:solidFill>
                          <a:schemeClr val="bg1"/>
                        </a:solidFill>
                      </a:endParaRPr>
                    </a:p>
                  </a:txBody>
                  <a:tcPr>
                    <a:solidFill>
                      <a:schemeClr val="accent5"/>
                    </a:solidFill>
                  </a:tcPr>
                </a:tc>
              </a:tr>
              <a:tr h="339408">
                <a:tc>
                  <a:txBody>
                    <a:bodyPr/>
                    <a:lstStyle/>
                    <a:p>
                      <a:pPr algn="ctr"/>
                      <a:r>
                        <a:rPr lang="es-CL" sz="1400" dirty="0" smtClean="0"/>
                        <a:t>Directorio y Alta</a:t>
                      </a:r>
                      <a:r>
                        <a:rPr lang="es-CL" sz="1400" baseline="0" dirty="0" smtClean="0"/>
                        <a:t> Administración</a:t>
                      </a:r>
                      <a:endParaRPr lang="es-CL" sz="1400" dirty="0"/>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CL" sz="1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s-CL" sz="1400" dirty="0" smtClean="0"/>
                        <a:t>P</a:t>
                      </a:r>
                      <a:r>
                        <a:rPr lang="es-CL" sz="1400" strike="noStrike" kern="1200" dirty="0" smtClean="0">
                          <a:solidFill>
                            <a:schemeClr val="dk1"/>
                          </a:solidFill>
                          <a:latin typeface="+mn-lt"/>
                          <a:ea typeface="+mn-ea"/>
                          <a:cs typeface="+mn-cs"/>
                        </a:rPr>
                        <a:t>rocedimientos</a:t>
                      </a:r>
                      <a:endParaRPr lang="es-CL" sz="1400" strike="noStrike" kern="1200" dirty="0">
                        <a:solidFill>
                          <a:schemeClr val="dk1"/>
                        </a:solidFill>
                        <a:latin typeface="+mn-lt"/>
                        <a:ea typeface="+mn-ea"/>
                        <a:cs typeface="+mn-cs"/>
                      </a:endParaRPr>
                    </a:p>
                  </a:txBody>
                  <a:tcPr/>
                </a:tc>
                <a:tc>
                  <a:txBody>
                    <a:bodyPr/>
                    <a:lstStyle/>
                    <a:p>
                      <a:pPr algn="ctr"/>
                      <a:r>
                        <a:rPr lang="es-CL" sz="1400" dirty="0" smtClean="0"/>
                        <a:t>Estrategia de Gestión de Riesgos</a:t>
                      </a:r>
                      <a:endParaRPr lang="es-CL" sz="1400" dirty="0"/>
                    </a:p>
                  </a:txBody>
                  <a:tcPr/>
                </a:tc>
              </a:tr>
              <a:tr h="339408">
                <a:tc>
                  <a:txBody>
                    <a:bodyPr/>
                    <a:lstStyle/>
                    <a:p>
                      <a:pPr algn="ctr"/>
                      <a:r>
                        <a:rPr lang="es-CL" sz="1400" dirty="0" smtClean="0"/>
                        <a:t>Estrategia y Políticas Alto</a:t>
                      </a:r>
                      <a:r>
                        <a:rPr lang="es-CL" sz="1400" baseline="0" dirty="0" smtClean="0"/>
                        <a:t> Nivel</a:t>
                      </a:r>
                      <a:endParaRPr lang="es-CL" sz="1400" dirty="0" smtClean="0"/>
                    </a:p>
                  </a:txBody>
                  <a:tcPr/>
                </a:tc>
                <a:tc vMerge="1">
                  <a:txBody>
                    <a:bodyPr/>
                    <a:lstStyle/>
                    <a:p>
                      <a:endParaRPr lang="es-CL" sz="1200" dirty="0"/>
                    </a:p>
                  </a:txBody>
                  <a:tcPr/>
                </a:tc>
                <a:tc>
                  <a:txBody>
                    <a:bodyPr/>
                    <a:lstStyle/>
                    <a:p>
                      <a:pPr algn="ctr"/>
                      <a:r>
                        <a:rPr lang="es-CL" sz="1400" dirty="0" smtClean="0"/>
                        <a:t>Políticas de Gestión de Riesgos</a:t>
                      </a:r>
                      <a:endParaRPr lang="es-CL" sz="1400" dirty="0"/>
                    </a:p>
                  </a:txBody>
                  <a:tcPr/>
                </a:tc>
              </a:tr>
              <a:tr h="712308">
                <a:tc>
                  <a:txBody>
                    <a:bodyPr/>
                    <a:lstStyle/>
                    <a:p>
                      <a:pPr algn="ctr"/>
                      <a:endParaRPr lang="es-CL" sz="1400" dirty="0" smtClean="0"/>
                    </a:p>
                    <a:p>
                      <a:pPr algn="ctr"/>
                      <a:r>
                        <a:rPr lang="es-CL" sz="1400" dirty="0" smtClean="0"/>
                        <a:t>Estructura</a:t>
                      </a:r>
                      <a:endParaRPr lang="es-CL"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CL" sz="1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s-CL" sz="1400" dirty="0" smtClean="0"/>
                        <a:t>Control</a:t>
                      </a:r>
                      <a:r>
                        <a:rPr lang="es-CL" sz="1400" baseline="0" dirty="0" smtClean="0"/>
                        <a:t> Interno</a:t>
                      </a:r>
                      <a:endParaRPr lang="es-CL" sz="1400" dirty="0" smtClean="0"/>
                    </a:p>
                    <a:p>
                      <a:pPr algn="ctr"/>
                      <a:endParaRPr lang="es-CL" sz="1400" dirty="0"/>
                    </a:p>
                  </a:txBody>
                  <a:tcPr/>
                </a:tc>
                <a:tc>
                  <a:txBody>
                    <a:bodyPr/>
                    <a:lstStyle/>
                    <a:p>
                      <a:pPr algn="ctr"/>
                      <a:endParaRPr lang="es-CL" sz="1400" dirty="0" smtClean="0"/>
                    </a:p>
                    <a:p>
                      <a:pPr algn="ctr"/>
                      <a:r>
                        <a:rPr lang="es-CL" sz="1400" dirty="0" smtClean="0"/>
                        <a:t>Procedimientos de Gestión de Riesgos</a:t>
                      </a:r>
                      <a:endParaRPr lang="es-CL" sz="1400" dirty="0"/>
                    </a:p>
                  </a:txBody>
                  <a:tcPr/>
                </a:tc>
              </a:tr>
              <a:tr h="712308">
                <a:tc>
                  <a:txBody>
                    <a:bodyPr/>
                    <a:lstStyle/>
                    <a:p>
                      <a:pPr algn="ctr"/>
                      <a:r>
                        <a:rPr lang="es-CL" sz="1400" dirty="0" smtClean="0"/>
                        <a:t>Auditoría Interna</a:t>
                      </a:r>
                      <a:endParaRPr lang="es-CL"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1400" dirty="0" smtClean="0"/>
                        <a:t>Sistema de Información para la Toma de Decisiones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CL" sz="1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s-CL" sz="1400" dirty="0" smtClean="0"/>
                        <a:t>Cumplimiento</a:t>
                      </a:r>
                    </a:p>
                    <a:p>
                      <a:pPr marL="0" marR="0" indent="0" algn="ctr" defTabSz="914400" rtl="0" eaLnBrk="1" fontAlgn="auto" latinLnBrk="0" hangingPunct="1">
                        <a:lnSpc>
                          <a:spcPct val="100000"/>
                        </a:lnSpc>
                        <a:spcBef>
                          <a:spcPts val="0"/>
                        </a:spcBef>
                        <a:spcAft>
                          <a:spcPts val="0"/>
                        </a:spcAft>
                        <a:buClrTx/>
                        <a:buSzTx/>
                        <a:buFontTx/>
                        <a:buNone/>
                        <a:tabLst/>
                        <a:defRPr/>
                      </a:pPr>
                      <a:endParaRPr lang="es-CL" sz="1400" dirty="0" smtClean="0"/>
                    </a:p>
                  </a:txBody>
                  <a:tcPr/>
                </a:tc>
              </a:tr>
            </a:tbl>
          </a:graphicData>
        </a:graphic>
      </p:graphicFrame>
      <p:sp>
        <p:nvSpPr>
          <p:cNvPr id="3" name="2 Elipse"/>
          <p:cNvSpPr/>
          <p:nvPr/>
        </p:nvSpPr>
        <p:spPr>
          <a:xfrm>
            <a:off x="2483768" y="895473"/>
            <a:ext cx="3481536" cy="9144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b="1" dirty="0" smtClean="0">
                <a:solidFill>
                  <a:schemeClr val="accent1"/>
                </a:solidFill>
              </a:rPr>
              <a:t>Gobierno Corporativo y Sistema de Gestión de Riesgos</a:t>
            </a:r>
            <a:endParaRPr lang="es-CL" sz="1400" b="1" dirty="0">
              <a:solidFill>
                <a:schemeClr val="accent1"/>
              </a:solidFill>
            </a:endParaRPr>
          </a:p>
        </p:txBody>
      </p:sp>
      <p:cxnSp>
        <p:nvCxnSpPr>
          <p:cNvPr id="6" name="5 Conector recto de flecha"/>
          <p:cNvCxnSpPr>
            <a:stCxn id="3" idx="2"/>
          </p:cNvCxnSpPr>
          <p:nvPr/>
        </p:nvCxnSpPr>
        <p:spPr>
          <a:xfrm flipH="1">
            <a:off x="1619672" y="1352673"/>
            <a:ext cx="864096" cy="9512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7 Conector recto de flecha"/>
          <p:cNvCxnSpPr>
            <a:stCxn id="3" idx="6"/>
          </p:cNvCxnSpPr>
          <p:nvPr/>
        </p:nvCxnSpPr>
        <p:spPr>
          <a:xfrm>
            <a:off x="5965304" y="1352673"/>
            <a:ext cx="766936" cy="9512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13 Conector recto de flecha"/>
          <p:cNvCxnSpPr/>
          <p:nvPr/>
        </p:nvCxnSpPr>
        <p:spPr>
          <a:xfrm>
            <a:off x="4283968" y="1828315"/>
            <a:ext cx="0" cy="47564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4 CuadroTexto"/>
          <p:cNvSpPr txBox="1"/>
          <p:nvPr/>
        </p:nvSpPr>
        <p:spPr>
          <a:xfrm>
            <a:off x="323528" y="5106936"/>
            <a:ext cx="7920880" cy="1661993"/>
          </a:xfrm>
          <a:prstGeom prst="rect">
            <a:avLst/>
          </a:prstGeom>
          <a:noFill/>
        </p:spPr>
        <p:txBody>
          <a:bodyPr wrap="square" rtlCol="0">
            <a:spAutoFit/>
          </a:bodyPr>
          <a:lstStyle/>
          <a:p>
            <a:r>
              <a:rPr lang="es-CL" dirty="0" smtClean="0">
                <a:solidFill>
                  <a:srgbClr val="002060"/>
                </a:solidFill>
              </a:rPr>
              <a:t>Acuerdos metodológicos para simplificar:</a:t>
            </a:r>
          </a:p>
          <a:p>
            <a:pPr marL="742950" lvl="1" indent="-285750">
              <a:buFont typeface="Arial" pitchFamily="34" charset="0"/>
              <a:buChar char="•"/>
            </a:pPr>
            <a:r>
              <a:rPr lang="es-CL" sz="1400" dirty="0" smtClean="0">
                <a:solidFill>
                  <a:srgbClr val="002060"/>
                </a:solidFill>
              </a:rPr>
              <a:t>Control interno, es la función destinada a mitigar las fallas  de la gestión diaria del negocio.</a:t>
            </a:r>
          </a:p>
          <a:p>
            <a:pPr marL="742950" lvl="1" indent="-285750">
              <a:buFont typeface="Arial" pitchFamily="34" charset="0"/>
              <a:buChar char="•"/>
            </a:pPr>
            <a:r>
              <a:rPr lang="es-CL" sz="1400" dirty="0" smtClean="0">
                <a:solidFill>
                  <a:srgbClr val="002060"/>
                </a:solidFill>
              </a:rPr>
              <a:t>Cumplimiento, es la función destinada a mitigar el riesgo legal y normativo.</a:t>
            </a:r>
          </a:p>
          <a:p>
            <a:pPr marL="742950" lvl="1" indent="-285750">
              <a:buFont typeface="Arial" pitchFamily="34" charset="0"/>
              <a:buChar char="•"/>
            </a:pPr>
            <a:r>
              <a:rPr lang="es-CL" sz="1400" dirty="0" smtClean="0">
                <a:solidFill>
                  <a:srgbClr val="002060"/>
                </a:solidFill>
              </a:rPr>
              <a:t>Tanto la función de Dirección y Supervisión como la función de Gestión de Riesgos requieren de sistemas de información para la toma de decisiones.   No obstante, este componente de la gestión se evaluará dentro de la Gestión Diaria del Negocio porque, en general, es allí donde se genera.</a:t>
            </a:r>
            <a:endParaRPr lang="es-CL" sz="1400" dirty="0">
              <a:solidFill>
                <a:srgbClr val="002060"/>
              </a:solidFill>
            </a:endParaRPr>
          </a:p>
        </p:txBody>
      </p:sp>
      <p:sp>
        <p:nvSpPr>
          <p:cNvPr id="7" name="6 Marcador de número de diapositiva"/>
          <p:cNvSpPr>
            <a:spLocks noGrp="1"/>
          </p:cNvSpPr>
          <p:nvPr>
            <p:ph type="sldNum" sz="quarter" idx="12"/>
          </p:nvPr>
        </p:nvSpPr>
        <p:spPr/>
        <p:txBody>
          <a:bodyPr/>
          <a:lstStyle/>
          <a:p>
            <a:fld id="{F7F384E3-EC3D-4EF8-ADC1-38228C1D79E1}" type="slidenum">
              <a:rPr lang="es-CL" smtClean="0"/>
              <a:t>41</a:t>
            </a:fld>
            <a:endParaRPr lang="es-CL"/>
          </a:p>
        </p:txBody>
      </p:sp>
    </p:spTree>
    <p:extLst>
      <p:ext uri="{BB962C8B-B14F-4D97-AF65-F5344CB8AC3E}">
        <p14:creationId xmlns:p14="http://schemas.microsoft.com/office/powerpoint/2010/main" val="835813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07504" y="0"/>
            <a:ext cx="8589640" cy="1052736"/>
          </a:xfrm>
        </p:spPr>
        <p:txBody>
          <a:bodyPr>
            <a:normAutofit fontScale="90000"/>
          </a:bodyPr>
          <a:lstStyle/>
          <a:p>
            <a:pPr algn="ctr"/>
            <a:r>
              <a:rPr lang="es-CL" sz="3200" b="1" dirty="0" smtClean="0">
                <a:solidFill>
                  <a:srgbClr val="002060"/>
                </a:solidFill>
              </a:rPr>
              <a:t>2 c) ¿Cómo se Evalúa la función de Dirección y Supervisión?</a:t>
            </a:r>
            <a:endParaRPr lang="es-CL" sz="3200" dirty="0">
              <a:solidFill>
                <a:srgbClr val="002060"/>
              </a:solidFill>
            </a:endParaRPr>
          </a:p>
        </p:txBody>
      </p:sp>
      <p:sp>
        <p:nvSpPr>
          <p:cNvPr id="3" name="2 Marcador de contenido"/>
          <p:cNvSpPr>
            <a:spLocks noGrp="1"/>
          </p:cNvSpPr>
          <p:nvPr>
            <p:ph idx="1"/>
          </p:nvPr>
        </p:nvSpPr>
        <p:spPr>
          <a:xfrm>
            <a:off x="467544" y="1268760"/>
            <a:ext cx="7704856" cy="4536504"/>
          </a:xfrm>
        </p:spPr>
        <p:txBody>
          <a:bodyPr>
            <a:normAutofit lnSpcReduction="10000"/>
          </a:bodyPr>
          <a:lstStyle/>
          <a:p>
            <a:pPr algn="just"/>
            <a:r>
              <a:rPr lang="es-CL" sz="2800" dirty="0" smtClean="0">
                <a:solidFill>
                  <a:srgbClr val="002060"/>
                </a:solidFill>
              </a:rPr>
              <a:t>Las funciones de </a:t>
            </a:r>
            <a:r>
              <a:rPr lang="es-CL" sz="2800" b="1" spc="-100" dirty="0">
                <a:solidFill>
                  <a:srgbClr val="002060"/>
                </a:solidFill>
                <a:latin typeface="+mj-lt"/>
                <a:ea typeface="+mj-ea"/>
                <a:cs typeface="+mj-cs"/>
              </a:rPr>
              <a:t>Dirección y Supervisión </a:t>
            </a:r>
            <a:r>
              <a:rPr lang="es-CL" sz="2800" dirty="0" smtClean="0">
                <a:solidFill>
                  <a:srgbClr val="002060"/>
                </a:solidFill>
              </a:rPr>
              <a:t>se evalúan para la compañía como un todo.</a:t>
            </a:r>
          </a:p>
          <a:p>
            <a:endParaRPr lang="es-CL" sz="900" dirty="0" smtClean="0">
              <a:solidFill>
                <a:srgbClr val="002060"/>
              </a:solidFill>
            </a:endParaRPr>
          </a:p>
          <a:p>
            <a:r>
              <a:rPr lang="es-CL" sz="2800" dirty="0" smtClean="0">
                <a:solidFill>
                  <a:srgbClr val="002060"/>
                </a:solidFill>
              </a:rPr>
              <a:t>Se analizarán, entre otros aspectos de la gestión:</a:t>
            </a:r>
          </a:p>
          <a:p>
            <a:pPr lvl="1" algn="just">
              <a:buFontTx/>
              <a:buChar char="-"/>
            </a:pPr>
            <a:r>
              <a:rPr lang="es-CL" sz="2400" dirty="0" smtClean="0">
                <a:solidFill>
                  <a:srgbClr val="002060"/>
                </a:solidFill>
              </a:rPr>
              <a:t>Características, participación y funciones del Directorio y la Alta Administración.</a:t>
            </a:r>
          </a:p>
          <a:p>
            <a:pPr lvl="1" algn="just">
              <a:buFontTx/>
              <a:buChar char="-"/>
            </a:pPr>
            <a:r>
              <a:rPr lang="es-CL" sz="2400" dirty="0" smtClean="0">
                <a:solidFill>
                  <a:srgbClr val="002060"/>
                </a:solidFill>
              </a:rPr>
              <a:t>Consistencia entre </a:t>
            </a:r>
            <a:r>
              <a:rPr lang="es-CL" sz="2400" dirty="0">
                <a:solidFill>
                  <a:srgbClr val="002060"/>
                </a:solidFill>
              </a:rPr>
              <a:t>la </a:t>
            </a:r>
            <a:r>
              <a:rPr lang="es-CL" sz="2400" dirty="0" smtClean="0">
                <a:solidFill>
                  <a:srgbClr val="002060"/>
                </a:solidFill>
              </a:rPr>
              <a:t>Estrategia y el perfil de riesgos definido y las políticas y el modelo </a:t>
            </a:r>
            <a:r>
              <a:rPr lang="es-CL" sz="2400" dirty="0">
                <a:solidFill>
                  <a:srgbClr val="002060"/>
                </a:solidFill>
              </a:rPr>
              <a:t>de </a:t>
            </a:r>
            <a:r>
              <a:rPr lang="es-CL" sz="2400" dirty="0" smtClean="0">
                <a:solidFill>
                  <a:srgbClr val="002060"/>
                </a:solidFill>
              </a:rPr>
              <a:t>negocios de la compañía.</a:t>
            </a:r>
          </a:p>
          <a:p>
            <a:pPr lvl="1" algn="just">
              <a:buFontTx/>
              <a:buChar char="-"/>
            </a:pPr>
            <a:r>
              <a:rPr lang="es-CL" sz="2400" dirty="0" smtClean="0">
                <a:solidFill>
                  <a:srgbClr val="002060"/>
                </a:solidFill>
              </a:rPr>
              <a:t>Adecuación de la Estructura Organizacional.</a:t>
            </a:r>
          </a:p>
          <a:p>
            <a:pPr lvl="1" algn="just">
              <a:buFontTx/>
              <a:buChar char="-"/>
            </a:pPr>
            <a:r>
              <a:rPr lang="es-CL" sz="2400" dirty="0" smtClean="0">
                <a:solidFill>
                  <a:srgbClr val="002060"/>
                </a:solidFill>
              </a:rPr>
              <a:t>Independencia, recursos y alcance de la función de Auditoría Interna</a:t>
            </a:r>
            <a:r>
              <a:rPr lang="es-CL" dirty="0" smtClean="0">
                <a:solidFill>
                  <a:srgbClr val="002060"/>
                </a:solidFill>
              </a:rPr>
              <a:t>.</a:t>
            </a:r>
            <a:endParaRPr lang="es-CL" dirty="0">
              <a:solidFill>
                <a:srgbClr val="002060"/>
              </a:solidFill>
            </a:endParaRPr>
          </a:p>
          <a:p>
            <a:pPr>
              <a:buFontTx/>
              <a:buChar char="-"/>
            </a:pPr>
            <a:endParaRPr lang="es-CL" sz="5500" dirty="0" smtClean="0">
              <a:solidFill>
                <a:srgbClr val="002060"/>
              </a:solidFill>
            </a:endParaRPr>
          </a:p>
          <a:p>
            <a:pPr marL="0" indent="0">
              <a:buNone/>
            </a:pPr>
            <a:endParaRPr lang="es-CL" sz="5500" dirty="0" smtClean="0">
              <a:solidFill>
                <a:srgbClr val="002060"/>
              </a:solidFill>
            </a:endParaRPr>
          </a:p>
          <a:p>
            <a:endParaRPr lang="es-CL" sz="3600" dirty="0">
              <a:solidFill>
                <a:srgbClr val="002060"/>
              </a:solidFill>
            </a:endParaRPr>
          </a:p>
          <a:p>
            <a:pPr lvl="1" algn="just"/>
            <a:endParaRPr lang="es-CL" dirty="0"/>
          </a:p>
        </p:txBody>
      </p:sp>
      <p:sp>
        <p:nvSpPr>
          <p:cNvPr id="4" name="3 Marcador de número de diapositiva"/>
          <p:cNvSpPr>
            <a:spLocks noGrp="1"/>
          </p:cNvSpPr>
          <p:nvPr>
            <p:ph type="sldNum" sz="quarter" idx="12"/>
          </p:nvPr>
        </p:nvSpPr>
        <p:spPr/>
        <p:txBody>
          <a:bodyPr/>
          <a:lstStyle/>
          <a:p>
            <a:fld id="{F7F384E3-EC3D-4EF8-ADC1-38228C1D79E1}" type="slidenum">
              <a:rPr lang="es-CL" smtClean="0"/>
              <a:t>42</a:t>
            </a:fld>
            <a:endParaRPr lang="es-CL"/>
          </a:p>
        </p:txBody>
      </p:sp>
    </p:spTree>
    <p:extLst>
      <p:ext uri="{BB962C8B-B14F-4D97-AF65-F5344CB8AC3E}">
        <p14:creationId xmlns:p14="http://schemas.microsoft.com/office/powerpoint/2010/main" val="25249962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936104"/>
          </a:xfrm>
        </p:spPr>
        <p:txBody>
          <a:bodyPr>
            <a:normAutofit fontScale="90000"/>
          </a:bodyPr>
          <a:lstStyle/>
          <a:p>
            <a:pPr algn="ctr"/>
            <a:r>
              <a:rPr lang="es-CL" sz="3200" b="1" dirty="0" smtClean="0">
                <a:solidFill>
                  <a:srgbClr val="002060"/>
                </a:solidFill>
              </a:rPr>
              <a:t>2 c) ¿Cómo se Evalúa la Función de Gestión del Negocio?</a:t>
            </a:r>
            <a:endParaRPr lang="es-CL" sz="3200" dirty="0">
              <a:solidFill>
                <a:srgbClr val="002060"/>
              </a:solidFill>
            </a:endParaRPr>
          </a:p>
        </p:txBody>
      </p:sp>
      <p:sp>
        <p:nvSpPr>
          <p:cNvPr id="3" name="2 Marcador de contenido"/>
          <p:cNvSpPr>
            <a:spLocks noGrp="1"/>
          </p:cNvSpPr>
          <p:nvPr>
            <p:ph idx="1"/>
          </p:nvPr>
        </p:nvSpPr>
        <p:spPr>
          <a:xfrm>
            <a:off x="395536" y="980728"/>
            <a:ext cx="7920880" cy="5472608"/>
          </a:xfrm>
        </p:spPr>
        <p:txBody>
          <a:bodyPr>
            <a:normAutofit fontScale="25000" lnSpcReduction="20000"/>
          </a:bodyPr>
          <a:lstStyle/>
          <a:p>
            <a:pPr marL="0" indent="0">
              <a:buNone/>
            </a:pPr>
            <a:endParaRPr lang="es-CL" sz="3600" dirty="0">
              <a:solidFill>
                <a:srgbClr val="002060"/>
              </a:solidFill>
            </a:endParaRPr>
          </a:p>
          <a:p>
            <a:pPr marL="0" indent="0" algn="just">
              <a:buNone/>
            </a:pPr>
            <a:r>
              <a:rPr lang="es-CL" sz="8000" dirty="0" smtClean="0">
                <a:solidFill>
                  <a:srgbClr val="002060"/>
                </a:solidFill>
              </a:rPr>
              <a:t>Las funciones de </a:t>
            </a:r>
            <a:r>
              <a:rPr lang="es-CL" sz="8000" b="1" dirty="0" smtClean="0">
                <a:solidFill>
                  <a:srgbClr val="002060"/>
                </a:solidFill>
              </a:rPr>
              <a:t>Gestión del Negocio </a:t>
            </a:r>
            <a:r>
              <a:rPr lang="es-CL" sz="8000" dirty="0" smtClean="0">
                <a:solidFill>
                  <a:srgbClr val="002060"/>
                </a:solidFill>
              </a:rPr>
              <a:t>se evalúan considerando:</a:t>
            </a:r>
          </a:p>
          <a:p>
            <a:pPr marL="0" indent="0">
              <a:buNone/>
            </a:pPr>
            <a:endParaRPr lang="es-CL" sz="8000" dirty="0" smtClean="0">
              <a:solidFill>
                <a:srgbClr val="002060"/>
              </a:solidFill>
            </a:endParaRPr>
          </a:p>
          <a:p>
            <a:pPr algn="just"/>
            <a:r>
              <a:rPr lang="es-CL" sz="8000" dirty="0" smtClean="0">
                <a:solidFill>
                  <a:srgbClr val="002060"/>
                </a:solidFill>
              </a:rPr>
              <a:t>Para efectos de la proporcionalidad, se considerará el tamaño de la compañía: n° de personas que trabajan, monto de primas y tipos de seguros que comercializan.</a:t>
            </a:r>
          </a:p>
          <a:p>
            <a:endParaRPr lang="es-CL" sz="8000" dirty="0">
              <a:solidFill>
                <a:srgbClr val="002060"/>
              </a:solidFill>
            </a:endParaRPr>
          </a:p>
          <a:p>
            <a:r>
              <a:rPr lang="es-CL" sz="8000" dirty="0" smtClean="0">
                <a:solidFill>
                  <a:srgbClr val="002060"/>
                </a:solidFill>
              </a:rPr>
              <a:t>Para evaluar la gestión, considera, entre otros aspectos:</a:t>
            </a:r>
          </a:p>
          <a:p>
            <a:pPr lvl="1">
              <a:buFont typeface="Arial" panose="020B0604020202020204" pitchFamily="34" charset="0"/>
              <a:buChar char="•"/>
            </a:pPr>
            <a:endParaRPr lang="es-CL" sz="6200" dirty="0">
              <a:solidFill>
                <a:srgbClr val="002060"/>
              </a:solidFill>
            </a:endParaRPr>
          </a:p>
          <a:p>
            <a:pPr lvl="1" algn="just">
              <a:buFont typeface="Arial" panose="020B0604020202020204" pitchFamily="34" charset="0"/>
              <a:buChar char="•"/>
            </a:pPr>
            <a:r>
              <a:rPr lang="es-CL" sz="6200" dirty="0" smtClean="0">
                <a:solidFill>
                  <a:srgbClr val="002060"/>
                </a:solidFill>
              </a:rPr>
              <a:t> </a:t>
            </a:r>
            <a:r>
              <a:rPr lang="es-CL" sz="7200" dirty="0" smtClean="0">
                <a:solidFill>
                  <a:srgbClr val="002060"/>
                </a:solidFill>
              </a:rPr>
              <a:t>Nivel de formalidad y actualización de los procedimientos para  los procesos del negocio.</a:t>
            </a:r>
          </a:p>
          <a:p>
            <a:pPr lvl="1" algn="just">
              <a:buFont typeface="Arial" panose="020B0604020202020204" pitchFamily="34" charset="0"/>
              <a:buChar char="•"/>
            </a:pPr>
            <a:endParaRPr lang="es-CL" sz="7200" dirty="0">
              <a:solidFill>
                <a:srgbClr val="002060"/>
              </a:solidFill>
            </a:endParaRPr>
          </a:p>
          <a:p>
            <a:pPr lvl="1" algn="just">
              <a:buFont typeface="Arial" panose="020B0604020202020204" pitchFamily="34" charset="0"/>
              <a:buChar char="•"/>
            </a:pPr>
            <a:r>
              <a:rPr lang="es-CL" sz="7200" dirty="0" smtClean="0">
                <a:solidFill>
                  <a:srgbClr val="002060"/>
                </a:solidFill>
              </a:rPr>
              <a:t>Grado de utilización de los procedimientos y capacitación del personal.</a:t>
            </a:r>
          </a:p>
          <a:p>
            <a:pPr lvl="1" algn="just">
              <a:buFont typeface="Arial" panose="020B0604020202020204" pitchFamily="34" charset="0"/>
              <a:buChar char="•"/>
            </a:pPr>
            <a:endParaRPr lang="es-CL" sz="7200" dirty="0">
              <a:solidFill>
                <a:srgbClr val="002060"/>
              </a:solidFill>
            </a:endParaRPr>
          </a:p>
          <a:p>
            <a:pPr lvl="1" algn="just">
              <a:buFont typeface="Arial" panose="020B0604020202020204" pitchFamily="34" charset="0"/>
              <a:buChar char="•"/>
            </a:pPr>
            <a:r>
              <a:rPr lang="es-CL" sz="7200" dirty="0" smtClean="0">
                <a:solidFill>
                  <a:srgbClr val="002060"/>
                </a:solidFill>
              </a:rPr>
              <a:t>Calidad y alcance del sistema de control interno. </a:t>
            </a:r>
          </a:p>
          <a:p>
            <a:pPr lvl="1" algn="just">
              <a:buFont typeface="Arial" panose="020B0604020202020204" pitchFamily="34" charset="0"/>
              <a:buChar char="•"/>
            </a:pPr>
            <a:endParaRPr lang="es-CL" sz="7200" dirty="0">
              <a:solidFill>
                <a:srgbClr val="002060"/>
              </a:solidFill>
            </a:endParaRPr>
          </a:p>
          <a:p>
            <a:pPr algn="just"/>
            <a:r>
              <a:rPr lang="es-CL" sz="7600" dirty="0">
                <a:solidFill>
                  <a:srgbClr val="002060"/>
                </a:solidFill>
              </a:rPr>
              <a:t>Se analizarán los procesos propios de cada actividad significativa, por ejemplo: tarificación, suscripción, reservas, reaseguro, liquidación de siniestros, recupero, etc</a:t>
            </a:r>
            <a:r>
              <a:rPr lang="es-CL" sz="7600" dirty="0" smtClean="0">
                <a:solidFill>
                  <a:srgbClr val="002060"/>
                </a:solidFill>
              </a:rPr>
              <a:t>.</a:t>
            </a:r>
          </a:p>
        </p:txBody>
      </p:sp>
      <p:sp>
        <p:nvSpPr>
          <p:cNvPr id="4" name="3 Marcador de número de diapositiva"/>
          <p:cNvSpPr>
            <a:spLocks noGrp="1"/>
          </p:cNvSpPr>
          <p:nvPr>
            <p:ph type="sldNum" sz="quarter" idx="12"/>
          </p:nvPr>
        </p:nvSpPr>
        <p:spPr/>
        <p:txBody>
          <a:bodyPr/>
          <a:lstStyle/>
          <a:p>
            <a:fld id="{F7F384E3-EC3D-4EF8-ADC1-38228C1D79E1}" type="slidenum">
              <a:rPr lang="es-CL" smtClean="0"/>
              <a:t>43</a:t>
            </a:fld>
            <a:endParaRPr lang="es-CL"/>
          </a:p>
        </p:txBody>
      </p:sp>
    </p:spTree>
    <p:extLst>
      <p:ext uri="{BB962C8B-B14F-4D97-AF65-F5344CB8AC3E}">
        <p14:creationId xmlns:p14="http://schemas.microsoft.com/office/powerpoint/2010/main" val="15747045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936104"/>
          </a:xfrm>
        </p:spPr>
        <p:txBody>
          <a:bodyPr>
            <a:normAutofit fontScale="90000"/>
          </a:bodyPr>
          <a:lstStyle/>
          <a:p>
            <a:pPr algn="ctr"/>
            <a:r>
              <a:rPr lang="es-CL" sz="3200" b="1" dirty="0" smtClean="0">
                <a:solidFill>
                  <a:srgbClr val="002060"/>
                </a:solidFill>
              </a:rPr>
              <a:t>2 c) ¿Cómo se Evalúa la Función de Gestión de Riesgos?</a:t>
            </a:r>
            <a:endParaRPr lang="es-CL" sz="3200" dirty="0">
              <a:solidFill>
                <a:srgbClr val="002060"/>
              </a:solidFill>
            </a:endParaRPr>
          </a:p>
        </p:txBody>
      </p:sp>
      <p:sp>
        <p:nvSpPr>
          <p:cNvPr id="3" name="2 Marcador de contenido"/>
          <p:cNvSpPr>
            <a:spLocks noGrp="1"/>
          </p:cNvSpPr>
          <p:nvPr>
            <p:ph idx="1"/>
          </p:nvPr>
        </p:nvSpPr>
        <p:spPr>
          <a:xfrm>
            <a:off x="395536" y="1340768"/>
            <a:ext cx="7920880" cy="4392488"/>
          </a:xfrm>
        </p:spPr>
        <p:txBody>
          <a:bodyPr>
            <a:normAutofit fontScale="62500" lnSpcReduction="20000"/>
          </a:bodyPr>
          <a:lstStyle/>
          <a:p>
            <a:pPr marL="0" indent="0" algn="just">
              <a:buNone/>
            </a:pPr>
            <a:r>
              <a:rPr lang="es-CL" sz="4500" dirty="0" smtClean="0">
                <a:solidFill>
                  <a:srgbClr val="002060"/>
                </a:solidFill>
              </a:rPr>
              <a:t>La función de </a:t>
            </a:r>
            <a:r>
              <a:rPr lang="es-CL" sz="4500" b="1" dirty="0" smtClean="0">
                <a:solidFill>
                  <a:srgbClr val="002060"/>
                </a:solidFill>
              </a:rPr>
              <a:t>Gestión de Riesgos </a:t>
            </a:r>
            <a:r>
              <a:rPr lang="es-CL" sz="4500" dirty="0" smtClean="0">
                <a:solidFill>
                  <a:srgbClr val="002060"/>
                </a:solidFill>
              </a:rPr>
              <a:t>se evalúa del siguiente modo:</a:t>
            </a:r>
          </a:p>
          <a:p>
            <a:pPr lvl="1" algn="just"/>
            <a:endParaRPr lang="es-CL" sz="4500" dirty="0" smtClean="0">
              <a:solidFill>
                <a:srgbClr val="002060"/>
              </a:solidFill>
            </a:endParaRPr>
          </a:p>
          <a:p>
            <a:pPr lvl="1" algn="just">
              <a:buFont typeface="Arial" panose="020B0604020202020204" pitchFamily="34" charset="0"/>
              <a:buChar char="•"/>
            </a:pPr>
            <a:r>
              <a:rPr lang="es-CL" sz="4500" dirty="0" smtClean="0">
                <a:solidFill>
                  <a:srgbClr val="002060"/>
                </a:solidFill>
              </a:rPr>
              <a:t>Para los riesgos de activos y de grupo se realiza una evaluación de la gestión de riesgos que realiza la compañía para cada riesgo.</a:t>
            </a:r>
          </a:p>
          <a:p>
            <a:pPr lvl="1" algn="just">
              <a:buFont typeface="Arial" panose="020B0604020202020204" pitchFamily="34" charset="0"/>
              <a:buChar char="•"/>
            </a:pPr>
            <a:endParaRPr lang="es-CL" sz="4500" dirty="0" smtClean="0">
              <a:solidFill>
                <a:srgbClr val="002060"/>
              </a:solidFill>
            </a:endParaRPr>
          </a:p>
          <a:p>
            <a:pPr lvl="1" algn="just">
              <a:buFont typeface="Arial" panose="020B0604020202020204" pitchFamily="34" charset="0"/>
              <a:buChar char="•"/>
            </a:pPr>
            <a:r>
              <a:rPr lang="es-CL" sz="4500" dirty="0" smtClean="0">
                <a:solidFill>
                  <a:srgbClr val="002060"/>
                </a:solidFill>
              </a:rPr>
              <a:t>Para los riesgos del seguro, operacional</a:t>
            </a:r>
            <a:r>
              <a:rPr lang="es-CL" sz="4500" b="1" dirty="0" smtClean="0">
                <a:solidFill>
                  <a:srgbClr val="002060"/>
                </a:solidFill>
              </a:rPr>
              <a:t> </a:t>
            </a:r>
            <a:r>
              <a:rPr lang="es-CL" sz="4500" dirty="0" smtClean="0">
                <a:solidFill>
                  <a:srgbClr val="002060"/>
                </a:solidFill>
              </a:rPr>
              <a:t>y legal, la evaluación de la gestión de riesgos que realiza la compañía es para cada actividad significativa, cuando así lo amerite.</a:t>
            </a:r>
          </a:p>
        </p:txBody>
      </p:sp>
      <p:sp>
        <p:nvSpPr>
          <p:cNvPr id="4" name="3 Marcador de número de diapositiva"/>
          <p:cNvSpPr>
            <a:spLocks noGrp="1"/>
          </p:cNvSpPr>
          <p:nvPr>
            <p:ph type="sldNum" sz="quarter" idx="12"/>
          </p:nvPr>
        </p:nvSpPr>
        <p:spPr/>
        <p:txBody>
          <a:bodyPr/>
          <a:lstStyle/>
          <a:p>
            <a:fld id="{F7F384E3-EC3D-4EF8-ADC1-38228C1D79E1}" type="slidenum">
              <a:rPr lang="es-CL" smtClean="0"/>
              <a:t>44</a:t>
            </a:fld>
            <a:endParaRPr lang="es-CL"/>
          </a:p>
        </p:txBody>
      </p:sp>
    </p:spTree>
    <p:extLst>
      <p:ext uri="{BB962C8B-B14F-4D97-AF65-F5344CB8AC3E}">
        <p14:creationId xmlns:p14="http://schemas.microsoft.com/office/powerpoint/2010/main" val="5300342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39552" y="188640"/>
            <a:ext cx="8229600" cy="576064"/>
          </a:xfrm>
        </p:spPr>
        <p:txBody>
          <a:bodyPr>
            <a:normAutofit/>
          </a:bodyPr>
          <a:lstStyle/>
          <a:p>
            <a:r>
              <a:rPr lang="es-CL" sz="2900" b="1" dirty="0">
                <a:solidFill>
                  <a:srgbClr val="0070C0"/>
                </a:solidFill>
              </a:rPr>
              <a:t>Evaluación de la Función </a:t>
            </a:r>
            <a:r>
              <a:rPr lang="es-CL" sz="2900" b="1" dirty="0" smtClean="0">
                <a:solidFill>
                  <a:srgbClr val="0070C0"/>
                </a:solidFill>
              </a:rPr>
              <a:t>de Gestión </a:t>
            </a:r>
            <a:r>
              <a:rPr lang="es-CL" sz="2900" b="1" dirty="0">
                <a:solidFill>
                  <a:srgbClr val="0070C0"/>
                </a:solidFill>
              </a:rPr>
              <a:t>de Riesgos</a:t>
            </a:r>
          </a:p>
        </p:txBody>
      </p:sp>
      <p:sp>
        <p:nvSpPr>
          <p:cNvPr id="3" name="2 Marcador de número de diapositiva"/>
          <p:cNvSpPr>
            <a:spLocks noGrp="1"/>
          </p:cNvSpPr>
          <p:nvPr>
            <p:ph type="sldNum" sz="quarter" idx="12"/>
          </p:nvPr>
        </p:nvSpPr>
        <p:spPr/>
        <p:txBody>
          <a:bodyPr/>
          <a:lstStyle/>
          <a:p>
            <a:fld id="{F7F384E3-EC3D-4EF8-ADC1-38228C1D79E1}" type="slidenum">
              <a:rPr lang="es-CL" smtClean="0"/>
              <a:t>45</a:t>
            </a:fld>
            <a:endParaRPr lang="es-CL"/>
          </a:p>
        </p:txBody>
      </p:sp>
      <p:grpSp>
        <p:nvGrpSpPr>
          <p:cNvPr id="5" name="4 Grupo"/>
          <p:cNvGrpSpPr/>
          <p:nvPr/>
        </p:nvGrpSpPr>
        <p:grpSpPr>
          <a:xfrm>
            <a:off x="971599" y="1196752"/>
            <a:ext cx="7494729" cy="413281"/>
            <a:chOff x="360039" y="84516"/>
            <a:chExt cx="5748080" cy="206640"/>
          </a:xfrm>
        </p:grpSpPr>
        <p:sp>
          <p:nvSpPr>
            <p:cNvPr id="6" name="5 Rectángulo redondeado"/>
            <p:cNvSpPr/>
            <p:nvPr/>
          </p:nvSpPr>
          <p:spPr>
            <a:xfrm>
              <a:off x="360039" y="84516"/>
              <a:ext cx="5748080" cy="2066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8" name="7 Rectángulo"/>
            <p:cNvSpPr/>
            <p:nvPr/>
          </p:nvSpPr>
          <p:spPr>
            <a:xfrm>
              <a:off x="370126" y="94602"/>
              <a:ext cx="5727906" cy="1965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8981" tIns="0" rIns="188981" bIns="0" numCol="1" spcCol="1270" anchor="ctr" anchorCtr="0">
              <a:noAutofit/>
            </a:bodyPr>
            <a:lstStyle/>
            <a:p>
              <a:pPr lvl="0" algn="l" defTabSz="800100">
                <a:lnSpc>
                  <a:spcPct val="90000"/>
                </a:lnSpc>
                <a:spcBef>
                  <a:spcPct val="0"/>
                </a:spcBef>
                <a:spcAft>
                  <a:spcPct val="35000"/>
                </a:spcAft>
              </a:pPr>
              <a:r>
                <a:rPr lang="es-CL" sz="1800" kern="1200" dirty="0">
                  <a:solidFill>
                    <a:sysClr val="window" lastClr="FFFFFF"/>
                  </a:solidFill>
                  <a:latin typeface="Calibri"/>
                  <a:ea typeface="+mn-ea"/>
                  <a:cs typeface="+mn-cs"/>
                </a:rPr>
                <a:t>Identificar y </a:t>
              </a:r>
              <a:r>
                <a:rPr lang="es-CL" sz="1800" kern="1200" dirty="0" smtClean="0">
                  <a:solidFill>
                    <a:sysClr val="window" lastClr="FFFFFF"/>
                  </a:solidFill>
                  <a:latin typeface="Calibri"/>
                  <a:ea typeface="+mn-ea"/>
                  <a:cs typeface="+mn-cs"/>
                </a:rPr>
                <a:t>Definir </a:t>
              </a:r>
              <a:r>
                <a:rPr lang="es-CL" sz="1800" kern="1200" dirty="0">
                  <a:solidFill>
                    <a:sysClr val="window" lastClr="FFFFFF"/>
                  </a:solidFill>
                  <a:latin typeface="Calibri"/>
                  <a:ea typeface="+mn-ea"/>
                  <a:cs typeface="+mn-cs"/>
                </a:rPr>
                <a:t>el </a:t>
              </a:r>
              <a:r>
                <a:rPr lang="es-CL" sz="1800" kern="1200" dirty="0" smtClean="0">
                  <a:solidFill>
                    <a:sysClr val="window" lastClr="FFFFFF"/>
                  </a:solidFill>
                  <a:latin typeface="Calibri"/>
                  <a:ea typeface="+mn-ea"/>
                  <a:cs typeface="+mn-cs"/>
                </a:rPr>
                <a:t>Riesgo</a:t>
              </a:r>
              <a:endParaRPr lang="es-CL" sz="1800" kern="1200" dirty="0">
                <a:solidFill>
                  <a:sysClr val="window" lastClr="FFFFFF"/>
                </a:solidFill>
                <a:latin typeface="Calibri"/>
                <a:ea typeface="+mn-ea"/>
                <a:cs typeface="+mn-cs"/>
              </a:endParaRPr>
            </a:p>
          </p:txBody>
        </p:sp>
      </p:grpSp>
      <p:grpSp>
        <p:nvGrpSpPr>
          <p:cNvPr id="15" name="14 Grupo"/>
          <p:cNvGrpSpPr/>
          <p:nvPr/>
        </p:nvGrpSpPr>
        <p:grpSpPr>
          <a:xfrm>
            <a:off x="971599" y="2295639"/>
            <a:ext cx="7521105" cy="413281"/>
            <a:chOff x="360039" y="84516"/>
            <a:chExt cx="5748080" cy="206640"/>
          </a:xfrm>
        </p:grpSpPr>
        <p:sp>
          <p:nvSpPr>
            <p:cNvPr id="16" name="15 Rectángulo redondeado"/>
            <p:cNvSpPr/>
            <p:nvPr/>
          </p:nvSpPr>
          <p:spPr>
            <a:xfrm>
              <a:off x="360039" y="84516"/>
              <a:ext cx="5748080" cy="2066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7" name="16 Rectángulo"/>
            <p:cNvSpPr/>
            <p:nvPr/>
          </p:nvSpPr>
          <p:spPr>
            <a:xfrm>
              <a:off x="370126" y="94602"/>
              <a:ext cx="5727906" cy="1965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8981" tIns="0" rIns="188981" bIns="0" numCol="1" spcCol="1270" anchor="ctr" anchorCtr="0">
              <a:noAutofit/>
            </a:bodyPr>
            <a:lstStyle/>
            <a:p>
              <a:pPr lvl="0" algn="l" defTabSz="800100">
                <a:lnSpc>
                  <a:spcPct val="90000"/>
                </a:lnSpc>
                <a:spcBef>
                  <a:spcPct val="0"/>
                </a:spcBef>
                <a:spcAft>
                  <a:spcPct val="35000"/>
                </a:spcAft>
              </a:pPr>
              <a:r>
                <a:rPr lang="es-CL" sz="1800" kern="1200" dirty="0" smtClean="0">
                  <a:solidFill>
                    <a:sysClr val="window" lastClr="FFFFFF"/>
                  </a:solidFill>
                  <a:latin typeface="Calibri"/>
                  <a:ea typeface="+mn-ea"/>
                  <a:cs typeface="+mn-cs"/>
                </a:rPr>
                <a:t>Definir una Política de Gestión del Riesgo</a:t>
              </a:r>
              <a:endParaRPr lang="es-CL" sz="1800" kern="1200" dirty="0">
                <a:solidFill>
                  <a:sysClr val="window" lastClr="FFFFFF"/>
                </a:solidFill>
                <a:latin typeface="Calibri"/>
                <a:ea typeface="+mn-ea"/>
                <a:cs typeface="+mn-cs"/>
              </a:endParaRPr>
            </a:p>
          </p:txBody>
        </p:sp>
      </p:grpSp>
      <p:grpSp>
        <p:nvGrpSpPr>
          <p:cNvPr id="21" name="20 Grupo"/>
          <p:cNvGrpSpPr/>
          <p:nvPr/>
        </p:nvGrpSpPr>
        <p:grpSpPr>
          <a:xfrm>
            <a:off x="971599" y="2852936"/>
            <a:ext cx="7534327" cy="413281"/>
            <a:chOff x="360039" y="84516"/>
            <a:chExt cx="5748080" cy="206640"/>
          </a:xfrm>
        </p:grpSpPr>
        <p:sp>
          <p:nvSpPr>
            <p:cNvPr id="22" name="21 Rectángulo redondeado"/>
            <p:cNvSpPr/>
            <p:nvPr/>
          </p:nvSpPr>
          <p:spPr>
            <a:xfrm>
              <a:off x="360039" y="84516"/>
              <a:ext cx="5748080" cy="2066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3" name="22 Rectángulo"/>
            <p:cNvSpPr/>
            <p:nvPr/>
          </p:nvSpPr>
          <p:spPr>
            <a:xfrm>
              <a:off x="370126" y="94602"/>
              <a:ext cx="5727906" cy="1965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8981" tIns="0" rIns="188981" bIns="0" numCol="1" spcCol="1270" anchor="ctr" anchorCtr="0">
              <a:noAutofit/>
            </a:bodyPr>
            <a:lstStyle/>
            <a:p>
              <a:pPr lvl="0" algn="l" defTabSz="800100">
                <a:lnSpc>
                  <a:spcPct val="90000"/>
                </a:lnSpc>
                <a:spcBef>
                  <a:spcPct val="0"/>
                </a:spcBef>
                <a:spcAft>
                  <a:spcPct val="35000"/>
                </a:spcAft>
              </a:pPr>
              <a:r>
                <a:rPr lang="es-CL" sz="1800" kern="1200" dirty="0" smtClean="0">
                  <a:solidFill>
                    <a:sysClr val="window" lastClr="FFFFFF"/>
                  </a:solidFill>
                  <a:latin typeface="Calibri"/>
                  <a:ea typeface="+mn-ea"/>
                  <a:cs typeface="+mn-cs"/>
                </a:rPr>
                <a:t>Elaborar un Procedimiento para Implementar la Política</a:t>
              </a:r>
              <a:endParaRPr lang="es-CL" sz="1800" kern="1200" dirty="0">
                <a:solidFill>
                  <a:sysClr val="window" lastClr="FFFFFF"/>
                </a:solidFill>
                <a:latin typeface="Calibri"/>
                <a:ea typeface="+mn-ea"/>
                <a:cs typeface="+mn-cs"/>
              </a:endParaRPr>
            </a:p>
          </p:txBody>
        </p:sp>
      </p:grpSp>
      <p:grpSp>
        <p:nvGrpSpPr>
          <p:cNvPr id="24" name="23 Grupo"/>
          <p:cNvGrpSpPr/>
          <p:nvPr/>
        </p:nvGrpSpPr>
        <p:grpSpPr>
          <a:xfrm>
            <a:off x="971600" y="3356992"/>
            <a:ext cx="7560840" cy="485289"/>
            <a:chOff x="360039" y="84516"/>
            <a:chExt cx="5758185" cy="206640"/>
          </a:xfrm>
        </p:grpSpPr>
        <p:sp>
          <p:nvSpPr>
            <p:cNvPr id="25" name="24 Rectángulo redondeado"/>
            <p:cNvSpPr/>
            <p:nvPr/>
          </p:nvSpPr>
          <p:spPr>
            <a:xfrm>
              <a:off x="360039" y="84516"/>
              <a:ext cx="5748080" cy="2066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6" name="25 Rectángulo"/>
            <p:cNvSpPr/>
            <p:nvPr/>
          </p:nvSpPr>
          <p:spPr>
            <a:xfrm>
              <a:off x="390318" y="117078"/>
              <a:ext cx="5727906" cy="148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8981" tIns="0" rIns="188981" bIns="0" numCol="1" spcCol="1270" anchor="ctr" anchorCtr="0">
              <a:noAutofit/>
            </a:bodyPr>
            <a:lstStyle/>
            <a:p>
              <a:pPr lvl="0" algn="l" defTabSz="800100">
                <a:lnSpc>
                  <a:spcPct val="90000"/>
                </a:lnSpc>
                <a:spcBef>
                  <a:spcPct val="0"/>
                </a:spcBef>
                <a:spcAft>
                  <a:spcPct val="35000"/>
                </a:spcAft>
              </a:pPr>
              <a:r>
                <a:rPr lang="es-CL" dirty="0" smtClean="0">
                  <a:solidFill>
                    <a:sysClr val="window" lastClr="FFFFFF"/>
                  </a:solidFill>
                  <a:latin typeface="Calibri"/>
                </a:rPr>
                <a:t>Definición de Roles y Responsabilidades (</a:t>
              </a:r>
              <a:r>
                <a:rPr lang="es-CL" sz="1800" kern="1200" dirty="0" smtClean="0">
                  <a:solidFill>
                    <a:sysClr val="window" lastClr="FFFFFF"/>
                  </a:solidFill>
                  <a:latin typeface="Calibri"/>
                  <a:ea typeface="+mn-ea"/>
                  <a:cs typeface="+mn-cs"/>
                </a:rPr>
                <a:t>Autoridad Suficiente)</a:t>
              </a:r>
              <a:endParaRPr lang="es-CL" sz="1800" kern="1200" dirty="0">
                <a:solidFill>
                  <a:sysClr val="window" lastClr="FFFFFF"/>
                </a:solidFill>
                <a:latin typeface="Calibri"/>
                <a:ea typeface="+mn-ea"/>
                <a:cs typeface="+mn-cs"/>
              </a:endParaRPr>
            </a:p>
          </p:txBody>
        </p:sp>
      </p:grpSp>
      <p:grpSp>
        <p:nvGrpSpPr>
          <p:cNvPr id="27" name="26 Grupo"/>
          <p:cNvGrpSpPr/>
          <p:nvPr/>
        </p:nvGrpSpPr>
        <p:grpSpPr>
          <a:xfrm>
            <a:off x="971600" y="3986297"/>
            <a:ext cx="7560840" cy="413281"/>
            <a:chOff x="360039" y="84516"/>
            <a:chExt cx="5748080" cy="206640"/>
          </a:xfrm>
        </p:grpSpPr>
        <p:sp>
          <p:nvSpPr>
            <p:cNvPr id="28" name="27 Rectángulo redondeado"/>
            <p:cNvSpPr/>
            <p:nvPr/>
          </p:nvSpPr>
          <p:spPr>
            <a:xfrm>
              <a:off x="360039" y="84516"/>
              <a:ext cx="5748080" cy="2066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9" name="28 Rectángulo"/>
            <p:cNvSpPr/>
            <p:nvPr/>
          </p:nvSpPr>
          <p:spPr>
            <a:xfrm>
              <a:off x="370126" y="94602"/>
              <a:ext cx="5727906" cy="1965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8981" tIns="0" rIns="188981" bIns="0" numCol="1" spcCol="1270" anchor="ctr" anchorCtr="0">
              <a:noAutofit/>
            </a:bodyPr>
            <a:lstStyle/>
            <a:p>
              <a:pPr lvl="0" algn="l" defTabSz="800100">
                <a:lnSpc>
                  <a:spcPct val="90000"/>
                </a:lnSpc>
                <a:spcBef>
                  <a:spcPct val="0"/>
                </a:spcBef>
                <a:spcAft>
                  <a:spcPct val="35000"/>
                </a:spcAft>
              </a:pPr>
              <a:r>
                <a:rPr lang="es-CL" sz="1800" kern="1200" dirty="0" smtClean="0">
                  <a:solidFill>
                    <a:sysClr val="window" lastClr="FFFFFF"/>
                  </a:solidFill>
                  <a:latin typeface="Calibri"/>
                  <a:ea typeface="+mn-ea"/>
                  <a:cs typeface="+mn-cs"/>
                </a:rPr>
                <a:t>Difundir Política y Procedimiento al Personal de la Compañía</a:t>
              </a:r>
              <a:endParaRPr lang="es-CL" sz="1800" kern="1200" dirty="0">
                <a:solidFill>
                  <a:sysClr val="window" lastClr="FFFFFF"/>
                </a:solidFill>
                <a:latin typeface="Calibri"/>
                <a:ea typeface="+mn-ea"/>
                <a:cs typeface="+mn-cs"/>
              </a:endParaRPr>
            </a:p>
          </p:txBody>
        </p:sp>
      </p:grpSp>
      <p:grpSp>
        <p:nvGrpSpPr>
          <p:cNvPr id="30" name="29 Grupo"/>
          <p:cNvGrpSpPr/>
          <p:nvPr/>
        </p:nvGrpSpPr>
        <p:grpSpPr>
          <a:xfrm>
            <a:off x="971600" y="4562361"/>
            <a:ext cx="7560840" cy="413281"/>
            <a:chOff x="360039" y="84516"/>
            <a:chExt cx="5748080" cy="206640"/>
          </a:xfrm>
        </p:grpSpPr>
        <p:sp>
          <p:nvSpPr>
            <p:cNvPr id="31" name="30 Rectángulo redondeado"/>
            <p:cNvSpPr/>
            <p:nvPr/>
          </p:nvSpPr>
          <p:spPr>
            <a:xfrm>
              <a:off x="360039" y="84516"/>
              <a:ext cx="5748080" cy="2066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2" name="31 Rectángulo"/>
            <p:cNvSpPr/>
            <p:nvPr/>
          </p:nvSpPr>
          <p:spPr>
            <a:xfrm>
              <a:off x="370126" y="94602"/>
              <a:ext cx="5727906" cy="1965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8981" tIns="0" rIns="188981" bIns="0" numCol="1" spcCol="1270" anchor="ctr" anchorCtr="0">
              <a:noAutofit/>
            </a:bodyPr>
            <a:lstStyle/>
            <a:p>
              <a:pPr lvl="0" algn="l" defTabSz="800100">
                <a:lnSpc>
                  <a:spcPct val="90000"/>
                </a:lnSpc>
                <a:spcBef>
                  <a:spcPct val="0"/>
                </a:spcBef>
                <a:spcAft>
                  <a:spcPct val="35000"/>
                </a:spcAft>
              </a:pPr>
              <a:r>
                <a:rPr lang="es-CL" sz="1800" kern="1200" dirty="0" smtClean="0">
                  <a:solidFill>
                    <a:sysClr val="window" lastClr="FFFFFF"/>
                  </a:solidFill>
                  <a:latin typeface="Calibri"/>
                  <a:ea typeface="+mn-ea"/>
                  <a:cs typeface="+mn-cs"/>
                </a:rPr>
                <a:t>Definir Mecanismos de Monitoreo de los Resultados de la Gestión del Riesgo</a:t>
              </a:r>
              <a:endParaRPr lang="es-CL" sz="1800" kern="1200" dirty="0">
                <a:solidFill>
                  <a:sysClr val="window" lastClr="FFFFFF"/>
                </a:solidFill>
                <a:latin typeface="Calibri"/>
                <a:ea typeface="+mn-ea"/>
                <a:cs typeface="+mn-cs"/>
              </a:endParaRPr>
            </a:p>
          </p:txBody>
        </p:sp>
      </p:grpSp>
      <p:grpSp>
        <p:nvGrpSpPr>
          <p:cNvPr id="33" name="32 Grupo"/>
          <p:cNvGrpSpPr/>
          <p:nvPr/>
        </p:nvGrpSpPr>
        <p:grpSpPr>
          <a:xfrm>
            <a:off x="971600" y="5157192"/>
            <a:ext cx="7560840" cy="413281"/>
            <a:chOff x="360039" y="84516"/>
            <a:chExt cx="5748080" cy="206640"/>
          </a:xfrm>
        </p:grpSpPr>
        <p:sp>
          <p:nvSpPr>
            <p:cNvPr id="34" name="33 Rectángulo redondeado"/>
            <p:cNvSpPr/>
            <p:nvPr/>
          </p:nvSpPr>
          <p:spPr>
            <a:xfrm>
              <a:off x="360039" y="84516"/>
              <a:ext cx="5748080" cy="2066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5" name="34 Rectángulo"/>
            <p:cNvSpPr/>
            <p:nvPr/>
          </p:nvSpPr>
          <p:spPr>
            <a:xfrm>
              <a:off x="370126" y="94602"/>
              <a:ext cx="5727906" cy="1965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8981" tIns="0" rIns="188981" bIns="0" numCol="1" spcCol="1270" anchor="ctr" anchorCtr="0">
              <a:noAutofit/>
            </a:bodyPr>
            <a:lstStyle/>
            <a:p>
              <a:pPr lvl="0" algn="l" defTabSz="800100">
                <a:lnSpc>
                  <a:spcPct val="90000"/>
                </a:lnSpc>
                <a:spcBef>
                  <a:spcPct val="0"/>
                </a:spcBef>
                <a:spcAft>
                  <a:spcPct val="35000"/>
                </a:spcAft>
              </a:pPr>
              <a:r>
                <a:rPr lang="es-CL" sz="1800" kern="1200" dirty="0" smtClean="0">
                  <a:solidFill>
                    <a:sysClr val="window" lastClr="FFFFFF"/>
                  </a:solidFill>
                  <a:latin typeface="Calibri"/>
                  <a:ea typeface="+mn-ea"/>
                  <a:cs typeface="+mn-cs"/>
                </a:rPr>
                <a:t>Evaluar la Gestión del Riesgo</a:t>
              </a:r>
              <a:endParaRPr lang="es-CL" sz="1800" kern="1200" dirty="0">
                <a:solidFill>
                  <a:sysClr val="window" lastClr="FFFFFF"/>
                </a:solidFill>
                <a:latin typeface="Calibri"/>
                <a:ea typeface="+mn-ea"/>
                <a:cs typeface="+mn-cs"/>
              </a:endParaRPr>
            </a:p>
          </p:txBody>
        </p:sp>
      </p:grpSp>
      <p:grpSp>
        <p:nvGrpSpPr>
          <p:cNvPr id="36" name="35 Grupo"/>
          <p:cNvGrpSpPr/>
          <p:nvPr/>
        </p:nvGrpSpPr>
        <p:grpSpPr>
          <a:xfrm>
            <a:off x="971599" y="1719575"/>
            <a:ext cx="7507905" cy="413281"/>
            <a:chOff x="360039" y="84516"/>
            <a:chExt cx="5748080" cy="206640"/>
          </a:xfrm>
        </p:grpSpPr>
        <p:sp>
          <p:nvSpPr>
            <p:cNvPr id="37" name="36 Rectángulo redondeado"/>
            <p:cNvSpPr/>
            <p:nvPr/>
          </p:nvSpPr>
          <p:spPr>
            <a:xfrm>
              <a:off x="360039" y="84516"/>
              <a:ext cx="5748080" cy="2066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8" name="37 Rectángulo"/>
            <p:cNvSpPr/>
            <p:nvPr/>
          </p:nvSpPr>
          <p:spPr>
            <a:xfrm>
              <a:off x="370126" y="94602"/>
              <a:ext cx="5727906" cy="1965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8981" tIns="0" rIns="188981" bIns="0" numCol="1" spcCol="1270" anchor="ctr" anchorCtr="0">
              <a:noAutofit/>
            </a:bodyPr>
            <a:lstStyle/>
            <a:p>
              <a:pPr lvl="0" algn="l" defTabSz="800100">
                <a:lnSpc>
                  <a:spcPct val="90000"/>
                </a:lnSpc>
                <a:spcBef>
                  <a:spcPct val="0"/>
                </a:spcBef>
                <a:spcAft>
                  <a:spcPct val="35000"/>
                </a:spcAft>
              </a:pPr>
              <a:r>
                <a:rPr lang="es-CL" sz="1800" kern="1200" dirty="0" smtClean="0">
                  <a:solidFill>
                    <a:sysClr val="window" lastClr="FFFFFF"/>
                  </a:solidFill>
                  <a:latin typeface="Calibri"/>
                  <a:ea typeface="+mn-ea"/>
                  <a:cs typeface="+mn-cs"/>
                </a:rPr>
                <a:t>Definir la Estrategia de Gestión del Riesgo</a:t>
              </a:r>
              <a:endParaRPr lang="es-CL" sz="1800" kern="1200" dirty="0">
                <a:solidFill>
                  <a:sysClr val="window" lastClr="FFFFFF"/>
                </a:solidFill>
                <a:latin typeface="Calibri"/>
                <a:ea typeface="+mn-ea"/>
                <a:cs typeface="+mn-cs"/>
              </a:endParaRPr>
            </a:p>
          </p:txBody>
        </p:sp>
      </p:grpSp>
      <p:grpSp>
        <p:nvGrpSpPr>
          <p:cNvPr id="39" name="38 Grupo"/>
          <p:cNvGrpSpPr/>
          <p:nvPr/>
        </p:nvGrpSpPr>
        <p:grpSpPr>
          <a:xfrm>
            <a:off x="971600" y="5714489"/>
            <a:ext cx="7560840" cy="413281"/>
            <a:chOff x="360039" y="84516"/>
            <a:chExt cx="5748080" cy="206640"/>
          </a:xfrm>
        </p:grpSpPr>
        <p:sp>
          <p:nvSpPr>
            <p:cNvPr id="40" name="39 Rectángulo redondeado"/>
            <p:cNvSpPr/>
            <p:nvPr/>
          </p:nvSpPr>
          <p:spPr>
            <a:xfrm>
              <a:off x="360039" y="84516"/>
              <a:ext cx="5748080" cy="2066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41" name="40 Rectángulo"/>
            <p:cNvSpPr/>
            <p:nvPr/>
          </p:nvSpPr>
          <p:spPr>
            <a:xfrm>
              <a:off x="370126" y="94602"/>
              <a:ext cx="5727906" cy="1965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8981" tIns="0" rIns="188981" bIns="0" numCol="1" spcCol="1270" anchor="ctr" anchorCtr="0">
              <a:noAutofit/>
            </a:bodyPr>
            <a:lstStyle/>
            <a:p>
              <a:pPr lvl="0" algn="l" defTabSz="800100">
                <a:lnSpc>
                  <a:spcPct val="90000"/>
                </a:lnSpc>
                <a:spcBef>
                  <a:spcPct val="0"/>
                </a:spcBef>
                <a:spcAft>
                  <a:spcPct val="35000"/>
                </a:spcAft>
              </a:pPr>
              <a:r>
                <a:rPr lang="es-CL" sz="1800" kern="1200" dirty="0" smtClean="0">
                  <a:solidFill>
                    <a:sysClr val="window" lastClr="FFFFFF"/>
                  </a:solidFill>
                  <a:latin typeface="Calibri"/>
                  <a:ea typeface="+mn-ea"/>
                  <a:cs typeface="+mn-cs"/>
                </a:rPr>
                <a:t>Revisar y Corregir las  Políticas y Procedimientos de Gestión del Riesgo</a:t>
              </a:r>
              <a:endParaRPr lang="es-CL" sz="1800" kern="1200" dirty="0">
                <a:solidFill>
                  <a:sysClr val="window" lastClr="FFFFFF"/>
                </a:solidFill>
                <a:latin typeface="Calibri"/>
                <a:ea typeface="+mn-ea"/>
                <a:cs typeface="+mn-cs"/>
              </a:endParaRPr>
            </a:p>
          </p:txBody>
        </p:sp>
      </p:grpSp>
    </p:spTree>
    <p:extLst>
      <p:ext uri="{BB962C8B-B14F-4D97-AF65-F5344CB8AC3E}">
        <p14:creationId xmlns:p14="http://schemas.microsoft.com/office/powerpoint/2010/main" val="29988899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ctr" rtl="0">
              <a:spcBef>
                <a:spcPct val="0"/>
              </a:spcBef>
            </a:pPr>
            <a:r>
              <a:rPr lang="es-CL" sz="3200" b="1" kern="1200" spc="-100" dirty="0" smtClean="0">
                <a:solidFill>
                  <a:srgbClr val="002060"/>
                </a:solidFill>
                <a:latin typeface="+mj-lt"/>
                <a:ea typeface="+mj-ea"/>
                <a:cs typeface="+mj-cs"/>
              </a:rPr>
              <a:t>2 d)  Riesgo Neto Agregado Compañía</a:t>
            </a:r>
            <a:r>
              <a:rPr lang="es-CL" dirty="0" smtClean="0">
                <a:solidFill>
                  <a:schemeClr val="accent5">
                    <a:lumMod val="20000"/>
                    <a:lumOff val="80000"/>
                  </a:schemeClr>
                </a:solidFill>
              </a:rPr>
              <a:t/>
            </a:r>
            <a:br>
              <a:rPr lang="es-CL" dirty="0" smtClean="0">
                <a:solidFill>
                  <a:schemeClr val="accent5">
                    <a:lumMod val="20000"/>
                    <a:lumOff val="80000"/>
                  </a:schemeClr>
                </a:solidFill>
              </a:rPr>
            </a:br>
            <a:endParaRPr lang="es-CL" dirty="0"/>
          </a:p>
        </p:txBody>
      </p:sp>
      <p:sp>
        <p:nvSpPr>
          <p:cNvPr id="3" name="2 Marcador de contenido"/>
          <p:cNvSpPr>
            <a:spLocks noGrp="1"/>
          </p:cNvSpPr>
          <p:nvPr>
            <p:ph idx="1"/>
          </p:nvPr>
        </p:nvSpPr>
        <p:spPr>
          <a:xfrm>
            <a:off x="179512" y="1268760"/>
            <a:ext cx="8352928" cy="3744416"/>
          </a:xfrm>
        </p:spPr>
        <p:txBody>
          <a:bodyPr>
            <a:normAutofit fontScale="92500" lnSpcReduction="20000"/>
          </a:bodyPr>
          <a:lstStyle/>
          <a:p>
            <a:pPr algn="just"/>
            <a:endParaRPr lang="es-CL" sz="2800" dirty="0" smtClean="0">
              <a:solidFill>
                <a:srgbClr val="002060"/>
              </a:solidFill>
            </a:endParaRPr>
          </a:p>
          <a:p>
            <a:pPr algn="just"/>
            <a:r>
              <a:rPr lang="es-CL" sz="2800" dirty="0" smtClean="0">
                <a:solidFill>
                  <a:srgbClr val="002060"/>
                </a:solidFill>
              </a:rPr>
              <a:t>Debemos definir el concepto de materialidad para abordar este punto.</a:t>
            </a:r>
          </a:p>
          <a:p>
            <a:pPr algn="just"/>
            <a:endParaRPr lang="es-CL" sz="2800" dirty="0" smtClean="0">
              <a:solidFill>
                <a:srgbClr val="002060"/>
              </a:solidFill>
            </a:endParaRPr>
          </a:p>
          <a:p>
            <a:pPr algn="just"/>
            <a:r>
              <a:rPr lang="es-CL" sz="2800" dirty="0" smtClean="0">
                <a:solidFill>
                  <a:srgbClr val="002060"/>
                </a:solidFill>
              </a:rPr>
              <a:t>Entendemos por materialidad la proporción que representa cada  Actividad </a:t>
            </a:r>
            <a:r>
              <a:rPr lang="es-CL" sz="2800" dirty="0">
                <a:solidFill>
                  <a:srgbClr val="002060"/>
                </a:solidFill>
              </a:rPr>
              <a:t>S</a:t>
            </a:r>
            <a:r>
              <a:rPr lang="es-CL" sz="2800" dirty="0" smtClean="0">
                <a:solidFill>
                  <a:srgbClr val="002060"/>
                </a:solidFill>
              </a:rPr>
              <a:t>ignificativa para la compañía.</a:t>
            </a:r>
          </a:p>
          <a:p>
            <a:pPr algn="just"/>
            <a:endParaRPr lang="es-CL" sz="2800" dirty="0" smtClean="0">
              <a:solidFill>
                <a:srgbClr val="002060"/>
              </a:solidFill>
            </a:endParaRPr>
          </a:p>
          <a:p>
            <a:pPr algn="just"/>
            <a:r>
              <a:rPr lang="es-CL" sz="2800" dirty="0" smtClean="0">
                <a:solidFill>
                  <a:srgbClr val="002060"/>
                </a:solidFill>
              </a:rPr>
              <a:t>El Riesgo neto agregado de la compañía se obtiene ponderando el </a:t>
            </a:r>
            <a:r>
              <a:rPr lang="es-CL" sz="2800" b="1" dirty="0" smtClean="0">
                <a:solidFill>
                  <a:srgbClr val="002060"/>
                </a:solidFill>
              </a:rPr>
              <a:t>riesgo neto agregado de cada AS por su materialidad</a:t>
            </a:r>
            <a:r>
              <a:rPr lang="es-CL" sz="2800" dirty="0" smtClean="0">
                <a:solidFill>
                  <a:srgbClr val="002060"/>
                </a:solidFill>
              </a:rPr>
              <a:t> en la compañía.</a:t>
            </a:r>
          </a:p>
          <a:p>
            <a:pPr marL="114300" indent="0" algn="just">
              <a:buNone/>
            </a:pPr>
            <a:endParaRPr lang="es-CL" sz="1200" dirty="0">
              <a:solidFill>
                <a:srgbClr val="002060"/>
              </a:solidFill>
            </a:endParaRPr>
          </a:p>
          <a:p>
            <a:pPr marL="0" indent="0" algn="just">
              <a:buNone/>
            </a:pPr>
            <a:endParaRPr lang="es-CL" sz="1800" dirty="0" smtClean="0"/>
          </a:p>
          <a:p>
            <a:pPr marL="0" indent="0" algn="just">
              <a:buNone/>
            </a:pPr>
            <a:endParaRPr lang="es-CL" sz="1800" dirty="0" smtClean="0"/>
          </a:p>
          <a:p>
            <a:pPr algn="just"/>
            <a:endParaRPr lang="es-CL" sz="1800" dirty="0"/>
          </a:p>
          <a:p>
            <a:pPr algn="just"/>
            <a:endParaRPr lang="es-CL" sz="1800" dirty="0" smtClean="0"/>
          </a:p>
          <a:p>
            <a:pPr algn="just"/>
            <a:endParaRPr lang="es-CL" sz="1800" dirty="0" smtClean="0"/>
          </a:p>
          <a:p>
            <a:pPr marL="114300" indent="0" algn="just">
              <a:buNone/>
            </a:pPr>
            <a:endParaRPr lang="es-CL" sz="1800" dirty="0" smtClean="0"/>
          </a:p>
          <a:p>
            <a:pPr algn="just"/>
            <a:endParaRPr lang="es-CL" sz="1800" dirty="0"/>
          </a:p>
          <a:p>
            <a:pPr algn="just"/>
            <a:endParaRPr lang="es-CL" sz="1800" dirty="0" smtClean="0"/>
          </a:p>
          <a:p>
            <a:pPr algn="just"/>
            <a:endParaRPr lang="es-CL" sz="1800" dirty="0"/>
          </a:p>
          <a:p>
            <a:pPr algn="just"/>
            <a:endParaRPr lang="es-CL" sz="1800" dirty="0" smtClean="0"/>
          </a:p>
          <a:p>
            <a:pPr algn="just"/>
            <a:endParaRPr lang="es-CL" sz="1800" dirty="0"/>
          </a:p>
          <a:p>
            <a:pPr marL="114300" indent="0" algn="just">
              <a:buNone/>
            </a:pPr>
            <a:endParaRPr lang="es-CL" sz="1800" dirty="0" smtClean="0"/>
          </a:p>
          <a:p>
            <a:pPr lvl="1" algn="just"/>
            <a:endParaRPr lang="es-CL" sz="1600" dirty="0"/>
          </a:p>
          <a:p>
            <a:pPr algn="just"/>
            <a:endParaRPr lang="es-CL" sz="1800" dirty="0" smtClean="0"/>
          </a:p>
        </p:txBody>
      </p:sp>
      <p:sp>
        <p:nvSpPr>
          <p:cNvPr id="4" name="3 Marcador de número de diapositiva"/>
          <p:cNvSpPr>
            <a:spLocks noGrp="1"/>
          </p:cNvSpPr>
          <p:nvPr>
            <p:ph type="sldNum" sz="quarter" idx="12"/>
          </p:nvPr>
        </p:nvSpPr>
        <p:spPr/>
        <p:txBody>
          <a:bodyPr/>
          <a:lstStyle/>
          <a:p>
            <a:fld id="{F7F384E3-EC3D-4EF8-ADC1-38228C1D79E1}" type="slidenum">
              <a:rPr lang="es-CL" smtClean="0"/>
              <a:t>46</a:t>
            </a:fld>
            <a:endParaRPr lang="es-CL"/>
          </a:p>
        </p:txBody>
      </p:sp>
      <p:sp>
        <p:nvSpPr>
          <p:cNvPr id="5" name="4 Botón de acción: Hacia atrás o Anterior">
            <a:hlinkClick r:id="rId5" action="ppaction://hlinksldjump" highlightClick="1"/>
          </p:cNvPr>
          <p:cNvSpPr/>
          <p:nvPr/>
        </p:nvSpPr>
        <p:spPr>
          <a:xfrm>
            <a:off x="7740352" y="6165304"/>
            <a:ext cx="360040" cy="288032"/>
          </a:xfrm>
          <a:prstGeom prst="actionButtonBackPreviou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978196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CL" sz="3200" b="1" dirty="0" smtClean="0">
                <a:solidFill>
                  <a:srgbClr val="002060"/>
                </a:solidFill>
              </a:rPr>
              <a:t>2 e) Evaluación </a:t>
            </a:r>
            <a:r>
              <a:rPr lang="es-CL" sz="3200" b="1" dirty="0">
                <a:solidFill>
                  <a:srgbClr val="002060"/>
                </a:solidFill>
              </a:rPr>
              <a:t>Cualitativa del Patrimonio</a:t>
            </a:r>
            <a:r>
              <a:rPr lang="es-CL" sz="4800" dirty="0">
                <a:solidFill>
                  <a:srgbClr val="FF0000"/>
                </a:solidFill>
              </a:rPr>
              <a:t/>
            </a:r>
            <a:br>
              <a:rPr lang="es-CL" sz="4800" dirty="0">
                <a:solidFill>
                  <a:srgbClr val="FF0000"/>
                </a:solidFill>
              </a:rPr>
            </a:br>
            <a:endParaRPr lang="es-CL" dirty="0"/>
          </a:p>
        </p:txBody>
      </p:sp>
      <p:sp>
        <p:nvSpPr>
          <p:cNvPr id="3" name="2 Marcador de contenido"/>
          <p:cNvSpPr>
            <a:spLocks noGrp="1"/>
          </p:cNvSpPr>
          <p:nvPr>
            <p:ph idx="1"/>
          </p:nvPr>
        </p:nvSpPr>
        <p:spPr>
          <a:xfrm>
            <a:off x="251520" y="980728"/>
            <a:ext cx="8568952" cy="5328592"/>
          </a:xfrm>
        </p:spPr>
        <p:txBody>
          <a:bodyPr>
            <a:normAutofit fontScale="40000" lnSpcReduction="20000"/>
          </a:bodyPr>
          <a:lstStyle/>
          <a:p>
            <a:pPr algn="just"/>
            <a:r>
              <a:rPr lang="es-ES_tradnl" sz="6000" dirty="0">
                <a:solidFill>
                  <a:srgbClr val="002060"/>
                </a:solidFill>
              </a:rPr>
              <a:t>La situación patrimonial de las compañías se evalúa en dos partes complementarias, una cualitativa y otra </a:t>
            </a:r>
            <a:r>
              <a:rPr lang="es-ES_tradnl" sz="6000" dirty="0" smtClean="0">
                <a:solidFill>
                  <a:srgbClr val="002060"/>
                </a:solidFill>
              </a:rPr>
              <a:t>cuantitativa, que veremos más adelante.</a:t>
            </a:r>
            <a:endParaRPr lang="es-ES_tradnl" sz="6000" dirty="0">
              <a:solidFill>
                <a:srgbClr val="002060"/>
              </a:solidFill>
            </a:endParaRPr>
          </a:p>
          <a:p>
            <a:pPr algn="just"/>
            <a:endParaRPr lang="es-ES_tradnl" sz="2300" dirty="0">
              <a:solidFill>
                <a:srgbClr val="002060"/>
              </a:solidFill>
            </a:endParaRPr>
          </a:p>
          <a:p>
            <a:pPr algn="just"/>
            <a:r>
              <a:rPr lang="es-ES_tradnl" sz="6000" dirty="0" smtClean="0">
                <a:solidFill>
                  <a:srgbClr val="002060"/>
                </a:solidFill>
              </a:rPr>
              <a:t>Ambos </a:t>
            </a:r>
            <a:r>
              <a:rPr lang="es-ES_tradnl" sz="6000" dirty="0">
                <a:solidFill>
                  <a:srgbClr val="002060"/>
                </a:solidFill>
              </a:rPr>
              <a:t>enfoques se complementan entre sí, lo que se refleja en las </a:t>
            </a:r>
            <a:r>
              <a:rPr lang="es-ES_tradnl" sz="6000" dirty="0" smtClean="0">
                <a:solidFill>
                  <a:srgbClr val="002060"/>
                </a:solidFill>
              </a:rPr>
              <a:t>respectivas  tablas </a:t>
            </a:r>
            <a:r>
              <a:rPr lang="es-ES_tradnl" sz="6000" dirty="0">
                <a:solidFill>
                  <a:srgbClr val="002060"/>
                </a:solidFill>
              </a:rPr>
              <a:t>de evaluación.</a:t>
            </a:r>
            <a:endParaRPr lang="es-CL" sz="6000" dirty="0">
              <a:solidFill>
                <a:srgbClr val="002060"/>
              </a:solidFill>
            </a:endParaRPr>
          </a:p>
          <a:p>
            <a:pPr algn="just" fontAlgn="b"/>
            <a:endParaRPr lang="es-CL" sz="2300" dirty="0">
              <a:solidFill>
                <a:srgbClr val="002060"/>
              </a:solidFill>
            </a:endParaRPr>
          </a:p>
          <a:p>
            <a:pPr algn="just" fontAlgn="b"/>
            <a:r>
              <a:rPr lang="es-CL" sz="6000" dirty="0" smtClean="0">
                <a:solidFill>
                  <a:srgbClr val="002060"/>
                </a:solidFill>
              </a:rPr>
              <a:t>El principal criterio para la evaluación cualitativa </a:t>
            </a:r>
            <a:r>
              <a:rPr lang="es-CL" sz="6000" dirty="0">
                <a:solidFill>
                  <a:srgbClr val="002060"/>
                </a:solidFill>
              </a:rPr>
              <a:t>del patrimonio </a:t>
            </a:r>
            <a:r>
              <a:rPr lang="es-CL" sz="6100" dirty="0">
                <a:solidFill>
                  <a:srgbClr val="002060"/>
                </a:solidFill>
              </a:rPr>
              <a:t>es la capacidad de la aseguradora para acceder a capital </a:t>
            </a:r>
            <a:r>
              <a:rPr lang="es-CL" sz="6100" dirty="0" smtClean="0">
                <a:solidFill>
                  <a:srgbClr val="002060"/>
                </a:solidFill>
              </a:rPr>
              <a:t>adicional. </a:t>
            </a:r>
          </a:p>
          <a:p>
            <a:pPr algn="just" fontAlgn="b"/>
            <a:endParaRPr lang="es-CL" sz="6100" dirty="0" smtClean="0">
              <a:solidFill>
                <a:srgbClr val="002060"/>
              </a:solidFill>
            </a:endParaRPr>
          </a:p>
          <a:p>
            <a:pPr algn="just" fontAlgn="b"/>
            <a:r>
              <a:rPr lang="es-CL" sz="6100" dirty="0" smtClean="0">
                <a:solidFill>
                  <a:srgbClr val="002060"/>
                </a:solidFill>
              </a:rPr>
              <a:t>Esto se evaluará </a:t>
            </a:r>
            <a:r>
              <a:rPr lang="es-CL" sz="6100" dirty="0">
                <a:solidFill>
                  <a:srgbClr val="002060"/>
                </a:solidFill>
              </a:rPr>
              <a:t>a través de:</a:t>
            </a:r>
          </a:p>
          <a:p>
            <a:pPr lvl="1" algn="just" fontAlgn="b"/>
            <a:endParaRPr lang="es-CL" sz="5000" dirty="0" smtClean="0">
              <a:solidFill>
                <a:srgbClr val="002060"/>
              </a:solidFill>
            </a:endParaRPr>
          </a:p>
          <a:p>
            <a:pPr lvl="2" algn="just" fontAlgn="b"/>
            <a:r>
              <a:rPr lang="es-CL" sz="4600" dirty="0" smtClean="0">
                <a:solidFill>
                  <a:srgbClr val="002060"/>
                </a:solidFill>
              </a:rPr>
              <a:t>La capacidad y disposición de los controladores para aportar nuevo capital </a:t>
            </a:r>
          </a:p>
          <a:p>
            <a:pPr lvl="2" algn="just" fontAlgn="b"/>
            <a:endParaRPr lang="es-CL" sz="4600" dirty="0" smtClean="0">
              <a:solidFill>
                <a:srgbClr val="002060"/>
              </a:solidFill>
            </a:endParaRPr>
          </a:p>
          <a:p>
            <a:pPr lvl="2" algn="just" fontAlgn="b"/>
            <a:r>
              <a:rPr lang="es-CL" sz="4600" dirty="0" smtClean="0">
                <a:solidFill>
                  <a:srgbClr val="002060"/>
                </a:solidFill>
              </a:rPr>
              <a:t>El potencial de la aseguradora para generar utilidades. </a:t>
            </a:r>
            <a:endParaRPr lang="es-CL" sz="4600" dirty="0" smtClean="0"/>
          </a:p>
          <a:p>
            <a:endParaRPr lang="es-CL" dirty="0"/>
          </a:p>
        </p:txBody>
      </p:sp>
      <p:sp>
        <p:nvSpPr>
          <p:cNvPr id="4" name="3 Marcador de número de diapositiva"/>
          <p:cNvSpPr>
            <a:spLocks noGrp="1"/>
          </p:cNvSpPr>
          <p:nvPr>
            <p:ph type="sldNum" sz="quarter" idx="12"/>
          </p:nvPr>
        </p:nvSpPr>
        <p:spPr/>
        <p:txBody>
          <a:bodyPr/>
          <a:lstStyle/>
          <a:p>
            <a:fld id="{F7F384E3-EC3D-4EF8-ADC1-38228C1D79E1}" type="slidenum">
              <a:rPr lang="es-CL" smtClean="0"/>
              <a:t>47</a:t>
            </a:fld>
            <a:endParaRPr lang="es-CL"/>
          </a:p>
        </p:txBody>
      </p:sp>
    </p:spTree>
    <p:extLst>
      <p:ext uri="{BB962C8B-B14F-4D97-AF65-F5344CB8AC3E}">
        <p14:creationId xmlns:p14="http://schemas.microsoft.com/office/powerpoint/2010/main" val="13950647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ctr" rtl="0">
              <a:spcBef>
                <a:spcPct val="0"/>
              </a:spcBef>
            </a:pPr>
            <a:r>
              <a:rPr lang="es-CL" sz="3200" b="1" kern="1200" spc="-100" dirty="0" smtClean="0">
                <a:solidFill>
                  <a:srgbClr val="002060"/>
                </a:solidFill>
                <a:latin typeface="+mj-lt"/>
                <a:ea typeface="+mj-ea"/>
                <a:cs typeface="+mj-cs"/>
              </a:rPr>
              <a:t>2 f) Riesgo </a:t>
            </a:r>
            <a:r>
              <a:rPr lang="es-CL" sz="3200" b="1" kern="1200" spc="-100" dirty="0">
                <a:solidFill>
                  <a:srgbClr val="002060"/>
                </a:solidFill>
                <a:latin typeface="+mj-lt"/>
                <a:ea typeface="+mj-ea"/>
                <a:cs typeface="+mj-cs"/>
              </a:rPr>
              <a:t>Neto </a:t>
            </a:r>
            <a:r>
              <a:rPr lang="es-CL" sz="3200" b="1" kern="1200" spc="-100" dirty="0" smtClean="0">
                <a:solidFill>
                  <a:srgbClr val="002060"/>
                </a:solidFill>
                <a:latin typeface="+mj-lt"/>
                <a:ea typeface="+mj-ea"/>
                <a:cs typeface="+mj-cs"/>
              </a:rPr>
              <a:t>Final</a:t>
            </a:r>
            <a:r>
              <a:rPr lang="es-CL" dirty="0" smtClean="0">
                <a:solidFill>
                  <a:schemeClr val="accent5">
                    <a:lumMod val="20000"/>
                    <a:lumOff val="80000"/>
                  </a:schemeClr>
                </a:solidFill>
              </a:rPr>
              <a:t/>
            </a:r>
            <a:br>
              <a:rPr lang="es-CL" dirty="0" smtClean="0">
                <a:solidFill>
                  <a:schemeClr val="accent5">
                    <a:lumMod val="20000"/>
                    <a:lumOff val="80000"/>
                  </a:schemeClr>
                </a:solidFill>
              </a:rPr>
            </a:br>
            <a:endParaRPr lang="es-CL" dirty="0"/>
          </a:p>
        </p:txBody>
      </p:sp>
      <p:sp>
        <p:nvSpPr>
          <p:cNvPr id="3" name="2 Marcador de contenido"/>
          <p:cNvSpPr>
            <a:spLocks noGrp="1"/>
          </p:cNvSpPr>
          <p:nvPr>
            <p:ph idx="1"/>
          </p:nvPr>
        </p:nvSpPr>
        <p:spPr>
          <a:xfrm>
            <a:off x="457200" y="1196752"/>
            <a:ext cx="8291264" cy="1728192"/>
          </a:xfrm>
        </p:spPr>
        <p:txBody>
          <a:bodyPr>
            <a:normAutofit/>
          </a:bodyPr>
          <a:lstStyle/>
          <a:p>
            <a:pPr marL="0" indent="0" algn="just">
              <a:buNone/>
            </a:pPr>
            <a:r>
              <a:rPr lang="es-CL" sz="2800" dirty="0" smtClean="0">
                <a:solidFill>
                  <a:srgbClr val="002060"/>
                </a:solidFill>
              </a:rPr>
              <a:t>La combinación de la evaluación cualitativa del patrimonio y la evaluación del riesgo neto agregado resulta en el riesgo neto final de la compañía:</a:t>
            </a:r>
            <a:endParaRPr lang="es-CL" sz="2800" dirty="0">
              <a:solidFill>
                <a:srgbClr val="002060"/>
              </a:solidFill>
            </a:endParaRPr>
          </a:p>
          <a:p>
            <a:pPr marL="114300" indent="0">
              <a:buNone/>
            </a:pPr>
            <a:endParaRPr lang="es-CL" dirty="0"/>
          </a:p>
        </p:txBody>
      </p:sp>
      <p:sp>
        <p:nvSpPr>
          <p:cNvPr id="4" name="3 Redondear rectángulo de esquina diagonal"/>
          <p:cNvSpPr/>
          <p:nvPr/>
        </p:nvSpPr>
        <p:spPr>
          <a:xfrm>
            <a:off x="395536" y="3858404"/>
            <a:ext cx="1944216" cy="86409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Riesgo Neto Agregado</a:t>
            </a:r>
            <a:endParaRPr lang="es-CL" dirty="0"/>
          </a:p>
        </p:txBody>
      </p:sp>
      <p:sp>
        <p:nvSpPr>
          <p:cNvPr id="6" name="5 Más"/>
          <p:cNvSpPr/>
          <p:nvPr/>
        </p:nvSpPr>
        <p:spPr>
          <a:xfrm>
            <a:off x="2645434" y="3861048"/>
            <a:ext cx="457200" cy="4572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7" name="6 Menos"/>
          <p:cNvSpPr/>
          <p:nvPr/>
        </p:nvSpPr>
        <p:spPr>
          <a:xfrm>
            <a:off x="2645434" y="4290452"/>
            <a:ext cx="457200" cy="4572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8" name="7 Operación manual"/>
          <p:cNvSpPr/>
          <p:nvPr/>
        </p:nvSpPr>
        <p:spPr>
          <a:xfrm>
            <a:off x="3491880" y="3645024"/>
            <a:ext cx="2016224" cy="1115254"/>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600" dirty="0" smtClean="0"/>
              <a:t>Evaluación Cualitativa Patrimonio</a:t>
            </a:r>
            <a:endParaRPr lang="es-CL" sz="1600" dirty="0"/>
          </a:p>
        </p:txBody>
      </p:sp>
      <p:sp>
        <p:nvSpPr>
          <p:cNvPr id="9" name="8 Igual que"/>
          <p:cNvSpPr/>
          <p:nvPr/>
        </p:nvSpPr>
        <p:spPr>
          <a:xfrm>
            <a:off x="5724128" y="3879485"/>
            <a:ext cx="648072" cy="646332"/>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p:txBody>
      </p:sp>
      <p:sp>
        <p:nvSpPr>
          <p:cNvPr id="10" name="9 Proceso alternativo"/>
          <p:cNvSpPr/>
          <p:nvPr/>
        </p:nvSpPr>
        <p:spPr>
          <a:xfrm>
            <a:off x="6660232" y="3734434"/>
            <a:ext cx="1944216" cy="111203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Riesgo Neto Final</a:t>
            </a:r>
            <a:endParaRPr lang="es-CL" dirty="0"/>
          </a:p>
        </p:txBody>
      </p:sp>
      <p:sp>
        <p:nvSpPr>
          <p:cNvPr id="5" name="4 Marcador de número de diapositiva"/>
          <p:cNvSpPr>
            <a:spLocks noGrp="1"/>
          </p:cNvSpPr>
          <p:nvPr>
            <p:ph type="sldNum" sz="quarter" idx="12"/>
          </p:nvPr>
        </p:nvSpPr>
        <p:spPr/>
        <p:txBody>
          <a:bodyPr/>
          <a:lstStyle/>
          <a:p>
            <a:fld id="{F7F384E3-EC3D-4EF8-ADC1-38228C1D79E1}" type="slidenum">
              <a:rPr lang="es-CL" smtClean="0"/>
              <a:t>48</a:t>
            </a:fld>
            <a:endParaRPr lang="es-CL"/>
          </a:p>
        </p:txBody>
      </p:sp>
      <p:sp>
        <p:nvSpPr>
          <p:cNvPr id="11" name="10 Botón de acción: Hacia atrás o Anterior">
            <a:hlinkClick r:id="rId5" action="ppaction://hlinksldjump" highlightClick="1"/>
          </p:cNvPr>
          <p:cNvSpPr/>
          <p:nvPr/>
        </p:nvSpPr>
        <p:spPr>
          <a:xfrm>
            <a:off x="7668344" y="6021288"/>
            <a:ext cx="360040" cy="288032"/>
          </a:xfrm>
          <a:prstGeom prst="actionButtonBackPreviou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658136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ctr" rtl="0">
              <a:spcBef>
                <a:spcPct val="0"/>
              </a:spcBef>
            </a:pPr>
            <a:r>
              <a:rPr lang="es-CL" sz="3200" b="1" kern="1200" spc="-100" dirty="0" smtClean="0">
                <a:solidFill>
                  <a:srgbClr val="002060"/>
                </a:solidFill>
                <a:latin typeface="+mj-lt"/>
                <a:ea typeface="+mj-ea"/>
                <a:cs typeface="+mj-cs"/>
              </a:rPr>
              <a:t>2 f) Riesgo </a:t>
            </a:r>
            <a:r>
              <a:rPr lang="es-CL" sz="3200" b="1" kern="1200" spc="-100" dirty="0">
                <a:solidFill>
                  <a:srgbClr val="002060"/>
                </a:solidFill>
                <a:latin typeface="+mj-lt"/>
                <a:ea typeface="+mj-ea"/>
                <a:cs typeface="+mj-cs"/>
              </a:rPr>
              <a:t>Neto </a:t>
            </a:r>
            <a:r>
              <a:rPr lang="es-CL" sz="3200" b="1" kern="1200" spc="-100" dirty="0" smtClean="0">
                <a:solidFill>
                  <a:srgbClr val="002060"/>
                </a:solidFill>
                <a:latin typeface="+mj-lt"/>
                <a:ea typeface="+mj-ea"/>
                <a:cs typeface="+mj-cs"/>
              </a:rPr>
              <a:t>Final</a:t>
            </a:r>
            <a:r>
              <a:rPr lang="es-CL" dirty="0" smtClean="0">
                <a:solidFill>
                  <a:schemeClr val="accent5">
                    <a:lumMod val="20000"/>
                    <a:lumOff val="80000"/>
                  </a:schemeClr>
                </a:solidFill>
              </a:rPr>
              <a:t/>
            </a:r>
            <a:br>
              <a:rPr lang="es-CL" dirty="0" smtClean="0">
                <a:solidFill>
                  <a:schemeClr val="accent5">
                    <a:lumMod val="20000"/>
                    <a:lumOff val="80000"/>
                  </a:schemeClr>
                </a:solidFill>
              </a:rPr>
            </a:br>
            <a:endParaRPr lang="es-CL" dirty="0"/>
          </a:p>
        </p:txBody>
      </p:sp>
      <p:sp>
        <p:nvSpPr>
          <p:cNvPr id="3" name="2 Marcador de contenido"/>
          <p:cNvSpPr>
            <a:spLocks noGrp="1"/>
          </p:cNvSpPr>
          <p:nvPr>
            <p:ph idx="1"/>
          </p:nvPr>
        </p:nvSpPr>
        <p:spPr>
          <a:xfrm>
            <a:off x="457200" y="1196752"/>
            <a:ext cx="8291264" cy="1080120"/>
          </a:xfrm>
        </p:spPr>
        <p:txBody>
          <a:bodyPr>
            <a:normAutofit/>
          </a:bodyPr>
          <a:lstStyle/>
          <a:p>
            <a:pPr marL="0" indent="0" algn="just">
              <a:buNone/>
            </a:pPr>
            <a:r>
              <a:rPr lang="es-CL" sz="2800" dirty="0" smtClean="0">
                <a:solidFill>
                  <a:srgbClr val="002060"/>
                </a:solidFill>
              </a:rPr>
              <a:t>La combinación anterior se determina de </a:t>
            </a:r>
            <a:r>
              <a:rPr lang="es-CL" sz="2800" dirty="0">
                <a:solidFill>
                  <a:srgbClr val="002060"/>
                </a:solidFill>
              </a:rPr>
              <a:t>acuerdo a la siguiente tabla:</a:t>
            </a:r>
          </a:p>
          <a:p>
            <a:pPr marL="114300" indent="0">
              <a:buNone/>
            </a:pPr>
            <a:endParaRPr lang="es-CL" dirty="0"/>
          </a:p>
        </p:txBody>
      </p:sp>
      <p:graphicFrame>
        <p:nvGraphicFramePr>
          <p:cNvPr id="11" name="10 Tabla"/>
          <p:cNvGraphicFramePr>
            <a:graphicFrameLocks noGrp="1"/>
          </p:cNvGraphicFramePr>
          <p:nvPr>
            <p:extLst>
              <p:ext uri="{D42A27DB-BD31-4B8C-83A1-F6EECF244321}">
                <p14:modId xmlns:p14="http://schemas.microsoft.com/office/powerpoint/2010/main" val="3594756619"/>
              </p:ext>
            </p:extLst>
          </p:nvPr>
        </p:nvGraphicFramePr>
        <p:xfrm>
          <a:off x="827584" y="2492896"/>
          <a:ext cx="7992888" cy="3888432"/>
        </p:xfrm>
        <a:graphic>
          <a:graphicData uri="http://schemas.openxmlformats.org/drawingml/2006/table">
            <a:tbl>
              <a:tblPr/>
              <a:tblGrid>
                <a:gridCol w="663593"/>
                <a:gridCol w="1344201"/>
                <a:gridCol w="1650473"/>
                <a:gridCol w="1646219"/>
                <a:gridCol w="1344201"/>
                <a:gridCol w="1344201"/>
              </a:tblGrid>
              <a:tr h="337426">
                <a:tc rowSpan="2" gridSpan="2">
                  <a:txBody>
                    <a:bodyPr/>
                    <a:lstStyle/>
                    <a:p>
                      <a:pPr algn="ctr" fontAlgn="ctr"/>
                      <a:r>
                        <a:rPr lang="es-CL" sz="1600" b="0" i="0" u="none" strike="noStrike" dirty="0" smtClean="0">
                          <a:solidFill>
                            <a:srgbClr val="000000"/>
                          </a:solidFill>
                          <a:effectLst/>
                          <a:latin typeface="Trebuchet MS"/>
                        </a:rPr>
                        <a:t>Evaluación </a:t>
                      </a:r>
                      <a:r>
                        <a:rPr lang="es-CL" sz="1600" b="0" i="0" u="none" strike="noStrike" dirty="0">
                          <a:solidFill>
                            <a:srgbClr val="000000"/>
                          </a:solidFill>
                          <a:effectLst/>
                          <a:latin typeface="Trebuchet MS"/>
                        </a:rPr>
                        <a:t>Riesgo Neto Final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s-CL"/>
                    </a:p>
                  </a:txBody>
                  <a:tcPr/>
                </a:tc>
                <a:tc gridSpan="4">
                  <a:txBody>
                    <a:bodyPr/>
                    <a:lstStyle/>
                    <a:p>
                      <a:pPr algn="ctr" fontAlgn="b"/>
                      <a:r>
                        <a:rPr lang="es-CL" sz="1600" b="1" i="0" u="none" strike="noStrike" dirty="0">
                          <a:solidFill>
                            <a:srgbClr val="000000"/>
                          </a:solidFill>
                          <a:effectLst/>
                          <a:latin typeface="Trebuchet MS"/>
                        </a:rPr>
                        <a:t>Riesgo Neto Agregado</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hMerge="1">
                  <a:txBody>
                    <a:bodyPr/>
                    <a:lstStyle/>
                    <a:p>
                      <a:endParaRPr lang="es-CL"/>
                    </a:p>
                  </a:txBody>
                  <a:tcPr/>
                </a:tc>
              </a:tr>
              <a:tr h="337426">
                <a:tc gridSpan="2" vMerge="1">
                  <a:txBody>
                    <a:bodyPr/>
                    <a:lstStyle/>
                    <a:p>
                      <a:endParaRPr lang="es-CL"/>
                    </a:p>
                  </a:txBody>
                  <a:tcPr/>
                </a:tc>
                <a:tc hMerge="1" vMerge="1">
                  <a:txBody>
                    <a:bodyPr/>
                    <a:lstStyle/>
                    <a:p>
                      <a:endParaRPr lang="es-CL"/>
                    </a:p>
                  </a:txBody>
                  <a:tcPr/>
                </a:tc>
                <a:tc>
                  <a:txBody>
                    <a:bodyPr/>
                    <a:lstStyle/>
                    <a:p>
                      <a:pPr algn="ctr" fontAlgn="b"/>
                      <a:r>
                        <a:rPr lang="es-CL" sz="1600" b="1" i="0" u="none" strike="noStrike" dirty="0">
                          <a:solidFill>
                            <a:srgbClr val="000000"/>
                          </a:solidFill>
                          <a:effectLst/>
                          <a:latin typeface="Trebuchet MS"/>
                        </a:rPr>
                        <a:t>Bajo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1" i="0" u="none" strike="noStrike" dirty="0">
                          <a:solidFill>
                            <a:srgbClr val="000000"/>
                          </a:solidFill>
                          <a:effectLst/>
                          <a:latin typeface="Trebuchet MS"/>
                        </a:rPr>
                        <a:t>Moderado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1" i="0" u="none" strike="noStrike" dirty="0">
                          <a:solidFill>
                            <a:srgbClr val="000000"/>
                          </a:solidFill>
                          <a:effectLst/>
                          <a:latin typeface="Trebuchet MS"/>
                        </a:rPr>
                        <a:t>Medio Alto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1" i="0" u="none" strike="noStrike" dirty="0">
                          <a:solidFill>
                            <a:srgbClr val="000000"/>
                          </a:solidFill>
                          <a:effectLst/>
                          <a:latin typeface="Trebuchet MS"/>
                        </a:rPr>
                        <a:t>Alto</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03395">
                <a:tc rowSpan="4">
                  <a:txBody>
                    <a:bodyPr/>
                    <a:lstStyle/>
                    <a:p>
                      <a:pPr algn="ctr" fontAlgn="ctr"/>
                      <a:r>
                        <a:rPr lang="es-CL" sz="1600" b="1" i="0" u="none" strike="noStrike" dirty="0">
                          <a:solidFill>
                            <a:srgbClr val="000000"/>
                          </a:solidFill>
                          <a:effectLst/>
                          <a:latin typeface="Trebuchet MS"/>
                        </a:rPr>
                        <a:t>Evaluación Cualitativa Patrimonio</a:t>
                      </a:r>
                    </a:p>
                  </a:txBody>
                  <a:tcPr marL="0" marR="0" marT="0"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1600" b="1" i="0" u="none" strike="noStrike" dirty="0">
                          <a:solidFill>
                            <a:srgbClr val="000000"/>
                          </a:solidFill>
                          <a:effectLst/>
                          <a:latin typeface="Trebuchet MS"/>
                        </a:rPr>
                        <a:t>Fuerte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1" i="0" u="none" strike="noStrike" dirty="0">
                          <a:solidFill>
                            <a:srgbClr val="FFFFFF"/>
                          </a:solidFill>
                          <a:effectLst/>
                          <a:latin typeface="Trebuchet MS"/>
                        </a:rPr>
                        <a:t>Nivel A: Bajo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s-CL" sz="1600" b="1" i="0" u="none" strike="noStrike" dirty="0">
                          <a:solidFill>
                            <a:srgbClr val="FFFFFF"/>
                          </a:solidFill>
                          <a:effectLst/>
                          <a:latin typeface="Trebuchet MS"/>
                        </a:rPr>
                        <a:t>Nivel A: Bajo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s-CL" sz="1600" b="1" i="0" u="none" strike="noStrike" dirty="0">
                          <a:solidFill>
                            <a:srgbClr val="000000"/>
                          </a:solidFill>
                          <a:effectLst/>
                          <a:latin typeface="Trebuchet MS"/>
                        </a:rPr>
                        <a:t>Nivel B:</a:t>
                      </a:r>
                      <a:br>
                        <a:rPr lang="es-CL" sz="1600" b="1" i="0" u="none" strike="noStrike" dirty="0">
                          <a:solidFill>
                            <a:srgbClr val="000000"/>
                          </a:solidFill>
                          <a:effectLst/>
                          <a:latin typeface="Trebuchet MS"/>
                        </a:rPr>
                      </a:br>
                      <a:r>
                        <a:rPr lang="es-CL" sz="1600" b="1" i="0" u="none" strike="noStrike" dirty="0">
                          <a:solidFill>
                            <a:srgbClr val="000000"/>
                          </a:solidFill>
                          <a:effectLst/>
                          <a:latin typeface="Trebuchet MS"/>
                        </a:rPr>
                        <a:t>Moderado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CL" sz="1600" b="1" i="0" u="none" strike="noStrike" dirty="0">
                          <a:solidFill>
                            <a:srgbClr val="FFFFFF"/>
                          </a:solidFill>
                          <a:effectLst/>
                          <a:latin typeface="Trebuchet MS"/>
                        </a:rPr>
                        <a:t>Nivel D:</a:t>
                      </a:r>
                      <a:br>
                        <a:rPr lang="es-CL" sz="1600" b="1" i="0" u="none" strike="noStrike" dirty="0">
                          <a:solidFill>
                            <a:srgbClr val="FFFFFF"/>
                          </a:solidFill>
                          <a:effectLst/>
                          <a:latin typeface="Trebuchet MS"/>
                        </a:rPr>
                      </a:br>
                      <a:r>
                        <a:rPr lang="es-CL" sz="1600" b="1" i="0" u="none" strike="noStrike" dirty="0">
                          <a:solidFill>
                            <a:srgbClr val="FFFFFF"/>
                          </a:solidFill>
                          <a:effectLst/>
                          <a:latin typeface="Trebuchet MS"/>
                        </a:rPr>
                        <a:t>Alto</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803395">
                <a:tc vMerge="1">
                  <a:txBody>
                    <a:bodyPr/>
                    <a:lstStyle/>
                    <a:p>
                      <a:endParaRPr lang="es-CL"/>
                    </a:p>
                  </a:txBody>
                  <a:tcPr/>
                </a:tc>
                <a:tc>
                  <a:txBody>
                    <a:bodyPr/>
                    <a:lstStyle/>
                    <a:p>
                      <a:pPr algn="ctr" fontAlgn="ctr"/>
                      <a:r>
                        <a:rPr lang="es-CL" sz="1600" b="1" i="0" u="none" strike="noStrike" dirty="0">
                          <a:solidFill>
                            <a:srgbClr val="000000"/>
                          </a:solidFill>
                          <a:effectLst/>
                          <a:latin typeface="Trebuchet MS"/>
                        </a:rPr>
                        <a:t>Aceptable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1" i="0" u="none" strike="noStrike" dirty="0">
                          <a:solidFill>
                            <a:srgbClr val="FFFFFF"/>
                          </a:solidFill>
                          <a:effectLst/>
                          <a:latin typeface="Trebuchet MS"/>
                        </a:rPr>
                        <a:t>Nivel A: Bajo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s-CL" sz="1600" b="1" i="0" u="none" strike="noStrike" dirty="0">
                          <a:solidFill>
                            <a:srgbClr val="000000"/>
                          </a:solidFill>
                          <a:effectLst/>
                          <a:latin typeface="Trebuchet MS"/>
                        </a:rPr>
                        <a:t>Nivel B:</a:t>
                      </a:r>
                      <a:br>
                        <a:rPr lang="es-CL" sz="1600" b="1" i="0" u="none" strike="noStrike" dirty="0">
                          <a:solidFill>
                            <a:srgbClr val="000000"/>
                          </a:solidFill>
                          <a:effectLst/>
                          <a:latin typeface="Trebuchet MS"/>
                        </a:rPr>
                      </a:br>
                      <a:r>
                        <a:rPr lang="es-CL" sz="1600" b="1" i="0" u="none" strike="noStrike" dirty="0">
                          <a:solidFill>
                            <a:srgbClr val="000000"/>
                          </a:solidFill>
                          <a:effectLst/>
                          <a:latin typeface="Trebuchet MS"/>
                        </a:rPr>
                        <a:t>Moderado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CL" sz="1600" b="1" i="0" u="none" strike="noStrike" dirty="0">
                          <a:solidFill>
                            <a:srgbClr val="000000"/>
                          </a:solidFill>
                          <a:effectLst/>
                          <a:latin typeface="Trebuchet MS"/>
                        </a:rPr>
                        <a:t>Nivel C:</a:t>
                      </a:r>
                      <a:br>
                        <a:rPr lang="es-CL" sz="1600" b="1" i="0" u="none" strike="noStrike" dirty="0">
                          <a:solidFill>
                            <a:srgbClr val="000000"/>
                          </a:solidFill>
                          <a:effectLst/>
                          <a:latin typeface="Trebuchet MS"/>
                        </a:rPr>
                      </a:br>
                      <a:r>
                        <a:rPr lang="es-CL" sz="1600" b="1" i="0" u="none" strike="noStrike" dirty="0">
                          <a:solidFill>
                            <a:srgbClr val="000000"/>
                          </a:solidFill>
                          <a:effectLst/>
                          <a:latin typeface="Trebuchet MS"/>
                        </a:rPr>
                        <a:t>Medio Alto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ctr"/>
                      <a:r>
                        <a:rPr lang="es-CL" sz="1600" b="1" i="0" u="none" strike="noStrike" dirty="0">
                          <a:solidFill>
                            <a:srgbClr val="FFFFFF"/>
                          </a:solidFill>
                          <a:effectLst/>
                          <a:latin typeface="Trebuchet MS"/>
                        </a:rPr>
                        <a:t>Nivel D:</a:t>
                      </a:r>
                      <a:br>
                        <a:rPr lang="es-CL" sz="1600" b="1" i="0" u="none" strike="noStrike" dirty="0">
                          <a:solidFill>
                            <a:srgbClr val="FFFFFF"/>
                          </a:solidFill>
                          <a:effectLst/>
                          <a:latin typeface="Trebuchet MS"/>
                        </a:rPr>
                      </a:br>
                      <a:r>
                        <a:rPr lang="es-CL" sz="1600" b="1" i="0" u="none" strike="noStrike" dirty="0">
                          <a:solidFill>
                            <a:srgbClr val="FFFFFF"/>
                          </a:solidFill>
                          <a:effectLst/>
                          <a:latin typeface="Trebuchet MS"/>
                        </a:rPr>
                        <a:t>Alto</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803395">
                <a:tc vMerge="1">
                  <a:txBody>
                    <a:bodyPr/>
                    <a:lstStyle/>
                    <a:p>
                      <a:endParaRPr lang="es-CL"/>
                    </a:p>
                  </a:txBody>
                  <a:tcPr/>
                </a:tc>
                <a:tc>
                  <a:txBody>
                    <a:bodyPr/>
                    <a:lstStyle/>
                    <a:p>
                      <a:pPr algn="ctr" fontAlgn="ctr"/>
                      <a:r>
                        <a:rPr lang="es-CL" sz="1600" b="1" i="0" u="none" strike="noStrike" dirty="0">
                          <a:solidFill>
                            <a:srgbClr val="000000"/>
                          </a:solidFill>
                          <a:effectLst/>
                          <a:latin typeface="Trebuchet MS"/>
                        </a:rPr>
                        <a:t>Necesita Mejorar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1" i="0" u="none" strike="noStrike" dirty="0">
                          <a:solidFill>
                            <a:srgbClr val="000000"/>
                          </a:solidFill>
                          <a:effectLst/>
                          <a:latin typeface="Trebuchet MS"/>
                        </a:rPr>
                        <a:t>Nivel C:</a:t>
                      </a:r>
                      <a:br>
                        <a:rPr lang="es-CL" sz="1600" b="1" i="0" u="none" strike="noStrike" dirty="0">
                          <a:solidFill>
                            <a:srgbClr val="000000"/>
                          </a:solidFill>
                          <a:effectLst/>
                          <a:latin typeface="Trebuchet MS"/>
                        </a:rPr>
                      </a:br>
                      <a:r>
                        <a:rPr lang="es-CL" sz="1600" b="1" i="0" u="none" strike="noStrike" dirty="0">
                          <a:solidFill>
                            <a:srgbClr val="000000"/>
                          </a:solidFill>
                          <a:effectLst/>
                          <a:latin typeface="Trebuchet MS"/>
                        </a:rPr>
                        <a:t>Medio Alto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ctr"/>
                      <a:r>
                        <a:rPr lang="es-CL" sz="1600" b="1" i="0" u="none" strike="noStrike" dirty="0">
                          <a:solidFill>
                            <a:srgbClr val="000000"/>
                          </a:solidFill>
                          <a:effectLst/>
                          <a:latin typeface="Trebuchet MS"/>
                        </a:rPr>
                        <a:t>Nivel C:</a:t>
                      </a:r>
                      <a:br>
                        <a:rPr lang="es-CL" sz="1600" b="1" i="0" u="none" strike="noStrike" dirty="0">
                          <a:solidFill>
                            <a:srgbClr val="000000"/>
                          </a:solidFill>
                          <a:effectLst/>
                          <a:latin typeface="Trebuchet MS"/>
                        </a:rPr>
                      </a:br>
                      <a:r>
                        <a:rPr lang="es-CL" sz="1600" b="1" i="0" u="none" strike="noStrike" dirty="0">
                          <a:solidFill>
                            <a:srgbClr val="000000"/>
                          </a:solidFill>
                          <a:effectLst/>
                          <a:latin typeface="Trebuchet MS"/>
                        </a:rPr>
                        <a:t>Medio Alto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ctr"/>
                      <a:r>
                        <a:rPr lang="es-CL" sz="1600" b="1" i="0" u="none" strike="noStrike" dirty="0">
                          <a:solidFill>
                            <a:srgbClr val="FFFFFF"/>
                          </a:solidFill>
                          <a:effectLst/>
                          <a:latin typeface="Trebuchet MS"/>
                        </a:rPr>
                        <a:t>Nivel D:</a:t>
                      </a:r>
                      <a:br>
                        <a:rPr lang="es-CL" sz="1600" b="1" i="0" u="none" strike="noStrike" dirty="0">
                          <a:solidFill>
                            <a:srgbClr val="FFFFFF"/>
                          </a:solidFill>
                          <a:effectLst/>
                          <a:latin typeface="Trebuchet MS"/>
                        </a:rPr>
                      </a:br>
                      <a:r>
                        <a:rPr lang="es-CL" sz="1600" b="1" i="0" u="none" strike="noStrike" dirty="0">
                          <a:solidFill>
                            <a:srgbClr val="FFFFFF"/>
                          </a:solidFill>
                          <a:effectLst/>
                          <a:latin typeface="Trebuchet MS"/>
                        </a:rPr>
                        <a:t>Alto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L" sz="1600" b="1" i="0" u="none" strike="noStrike" dirty="0">
                          <a:solidFill>
                            <a:srgbClr val="FFFFFF"/>
                          </a:solidFill>
                          <a:effectLst/>
                          <a:latin typeface="Trebuchet MS"/>
                        </a:rPr>
                        <a:t>Nivel D:</a:t>
                      </a:r>
                      <a:br>
                        <a:rPr lang="es-CL" sz="1600" b="1" i="0" u="none" strike="noStrike" dirty="0">
                          <a:solidFill>
                            <a:srgbClr val="FFFFFF"/>
                          </a:solidFill>
                          <a:effectLst/>
                          <a:latin typeface="Trebuchet MS"/>
                        </a:rPr>
                      </a:br>
                      <a:r>
                        <a:rPr lang="es-CL" sz="1600" b="1" i="0" u="none" strike="noStrike" dirty="0">
                          <a:solidFill>
                            <a:srgbClr val="FFFFFF"/>
                          </a:solidFill>
                          <a:effectLst/>
                          <a:latin typeface="Trebuchet MS"/>
                        </a:rPr>
                        <a:t>Alto</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803395">
                <a:tc vMerge="1">
                  <a:txBody>
                    <a:bodyPr/>
                    <a:lstStyle/>
                    <a:p>
                      <a:endParaRPr lang="es-CL"/>
                    </a:p>
                  </a:txBody>
                  <a:tcPr/>
                </a:tc>
                <a:tc>
                  <a:txBody>
                    <a:bodyPr/>
                    <a:lstStyle/>
                    <a:p>
                      <a:pPr algn="ctr" fontAlgn="ctr"/>
                      <a:r>
                        <a:rPr lang="es-CL" sz="1600" b="1" i="0" u="none" strike="noStrike" dirty="0">
                          <a:solidFill>
                            <a:srgbClr val="000000"/>
                          </a:solidFill>
                          <a:effectLst/>
                          <a:latin typeface="Trebuchet MS"/>
                        </a:rPr>
                        <a:t>Débil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1600" b="1" i="0" u="none" strike="noStrike" dirty="0">
                          <a:solidFill>
                            <a:srgbClr val="FFFFFF"/>
                          </a:solidFill>
                          <a:effectLst/>
                          <a:latin typeface="Trebuchet MS"/>
                        </a:rPr>
                        <a:t>Nivel D:</a:t>
                      </a:r>
                      <a:br>
                        <a:rPr lang="es-CL" sz="1600" b="1" i="0" u="none" strike="noStrike" dirty="0">
                          <a:solidFill>
                            <a:srgbClr val="FFFFFF"/>
                          </a:solidFill>
                          <a:effectLst/>
                          <a:latin typeface="Trebuchet MS"/>
                        </a:rPr>
                      </a:br>
                      <a:r>
                        <a:rPr lang="es-CL" sz="1600" b="1" i="0" u="none" strike="noStrike" dirty="0">
                          <a:solidFill>
                            <a:srgbClr val="FFFFFF"/>
                          </a:solidFill>
                          <a:effectLst/>
                          <a:latin typeface="Trebuchet MS"/>
                        </a:rPr>
                        <a:t>Alto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L" sz="1600" b="1" i="0" u="none" strike="noStrike" dirty="0">
                          <a:solidFill>
                            <a:srgbClr val="FFFFFF"/>
                          </a:solidFill>
                          <a:effectLst/>
                          <a:latin typeface="Trebuchet MS"/>
                        </a:rPr>
                        <a:t>Nivel D:</a:t>
                      </a:r>
                      <a:br>
                        <a:rPr lang="es-CL" sz="1600" b="1" i="0" u="none" strike="noStrike" dirty="0">
                          <a:solidFill>
                            <a:srgbClr val="FFFFFF"/>
                          </a:solidFill>
                          <a:effectLst/>
                          <a:latin typeface="Trebuchet MS"/>
                        </a:rPr>
                      </a:br>
                      <a:r>
                        <a:rPr lang="es-CL" sz="1600" b="1" i="0" u="none" strike="noStrike" dirty="0">
                          <a:solidFill>
                            <a:srgbClr val="FFFFFF"/>
                          </a:solidFill>
                          <a:effectLst/>
                          <a:latin typeface="Trebuchet MS"/>
                        </a:rPr>
                        <a:t>Alto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L" sz="1600" b="1" i="0" u="none" strike="noStrike" dirty="0">
                          <a:solidFill>
                            <a:srgbClr val="FFFFFF"/>
                          </a:solidFill>
                          <a:effectLst/>
                          <a:latin typeface="Trebuchet MS"/>
                        </a:rPr>
                        <a:t>Nivel D:</a:t>
                      </a:r>
                      <a:br>
                        <a:rPr lang="es-CL" sz="1600" b="1" i="0" u="none" strike="noStrike" dirty="0">
                          <a:solidFill>
                            <a:srgbClr val="FFFFFF"/>
                          </a:solidFill>
                          <a:effectLst/>
                          <a:latin typeface="Trebuchet MS"/>
                        </a:rPr>
                      </a:br>
                      <a:r>
                        <a:rPr lang="es-CL" sz="1600" b="1" i="0" u="none" strike="noStrike" dirty="0">
                          <a:solidFill>
                            <a:srgbClr val="FFFFFF"/>
                          </a:solidFill>
                          <a:effectLst/>
                          <a:latin typeface="Trebuchet MS"/>
                        </a:rPr>
                        <a:t>Alto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CL" sz="1600" b="1" i="0" u="none" strike="noStrike" dirty="0">
                          <a:solidFill>
                            <a:srgbClr val="FFFFFF"/>
                          </a:solidFill>
                          <a:effectLst/>
                          <a:latin typeface="Trebuchet MS"/>
                        </a:rPr>
                        <a:t>Nivel D:</a:t>
                      </a:r>
                      <a:br>
                        <a:rPr lang="es-CL" sz="1600" b="1" i="0" u="none" strike="noStrike" dirty="0">
                          <a:solidFill>
                            <a:srgbClr val="FFFFFF"/>
                          </a:solidFill>
                          <a:effectLst/>
                          <a:latin typeface="Trebuchet MS"/>
                        </a:rPr>
                      </a:br>
                      <a:r>
                        <a:rPr lang="es-CL" sz="1600" b="1" i="0" u="none" strike="noStrike" dirty="0">
                          <a:solidFill>
                            <a:srgbClr val="FFFFFF"/>
                          </a:solidFill>
                          <a:effectLst/>
                          <a:latin typeface="Trebuchet MS"/>
                        </a:rPr>
                        <a:t>Alto</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bl>
          </a:graphicData>
        </a:graphic>
      </p:graphicFrame>
      <p:sp>
        <p:nvSpPr>
          <p:cNvPr id="4" name="3 Marcador de número de diapositiva"/>
          <p:cNvSpPr>
            <a:spLocks noGrp="1"/>
          </p:cNvSpPr>
          <p:nvPr>
            <p:ph type="sldNum" sz="quarter" idx="12"/>
          </p:nvPr>
        </p:nvSpPr>
        <p:spPr/>
        <p:txBody>
          <a:bodyPr/>
          <a:lstStyle/>
          <a:p>
            <a:fld id="{F7F384E3-EC3D-4EF8-ADC1-38228C1D79E1}" type="slidenum">
              <a:rPr lang="es-CL" smtClean="0"/>
              <a:t>49</a:t>
            </a:fld>
            <a:endParaRPr lang="es-CL"/>
          </a:p>
        </p:txBody>
      </p:sp>
    </p:spTree>
    <p:extLst>
      <p:ext uri="{BB962C8B-B14F-4D97-AF65-F5344CB8AC3E}">
        <p14:creationId xmlns:p14="http://schemas.microsoft.com/office/powerpoint/2010/main" val="10123374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67544" y="1412776"/>
            <a:ext cx="8280920" cy="4896544"/>
          </a:xfrm>
        </p:spPr>
        <p:txBody>
          <a:bodyPr>
            <a:normAutofit fontScale="32500" lnSpcReduction="20000"/>
          </a:bodyPr>
          <a:lstStyle/>
          <a:p>
            <a:pPr marL="0" indent="0" algn="just">
              <a:buNone/>
            </a:pPr>
            <a:r>
              <a:rPr lang="es-CL" sz="6200" b="1" dirty="0" smtClean="0">
                <a:solidFill>
                  <a:srgbClr val="002060"/>
                </a:solidFill>
              </a:rPr>
              <a:t>Para asumir los desafíos del nuevo esquema de supervisión y dar cumplimiento a lo dispuesto en la NCG N° </a:t>
            </a:r>
            <a:r>
              <a:rPr lang="es-CL" sz="6200" b="1" dirty="0">
                <a:solidFill>
                  <a:srgbClr val="002060"/>
                </a:solidFill>
              </a:rPr>
              <a:t>325 se modificó la estructura de la </a:t>
            </a:r>
            <a:r>
              <a:rPr lang="es-CL" sz="6200" b="1" dirty="0" smtClean="0">
                <a:solidFill>
                  <a:srgbClr val="002060"/>
                </a:solidFill>
              </a:rPr>
              <a:t>Intendencia y se creó el Grupo de Control.</a:t>
            </a:r>
          </a:p>
          <a:p>
            <a:pPr marL="0" indent="0">
              <a:buNone/>
            </a:pPr>
            <a:endParaRPr lang="es-CL" sz="5100" b="1" dirty="0" smtClean="0">
              <a:solidFill>
                <a:srgbClr val="002060"/>
              </a:solidFill>
            </a:endParaRPr>
          </a:p>
          <a:p>
            <a:pPr marL="0" indent="0">
              <a:buNone/>
            </a:pPr>
            <a:r>
              <a:rPr lang="es-CL" sz="5500" b="1" dirty="0" smtClean="0">
                <a:solidFill>
                  <a:srgbClr val="002060"/>
                </a:solidFill>
              </a:rPr>
              <a:t>Razones:</a:t>
            </a:r>
          </a:p>
          <a:p>
            <a:pPr marL="0" indent="0">
              <a:buNone/>
            </a:pPr>
            <a:endParaRPr lang="es-CL" sz="3200" dirty="0" smtClean="0">
              <a:solidFill>
                <a:srgbClr val="002060"/>
              </a:solidFill>
            </a:endParaRPr>
          </a:p>
          <a:p>
            <a:pPr algn="just"/>
            <a:r>
              <a:rPr lang="es-CL" sz="6200" dirty="0" smtClean="0">
                <a:solidFill>
                  <a:srgbClr val="002060"/>
                </a:solidFill>
              </a:rPr>
              <a:t>Creciente complejidad del sistema de supervisión del mercado asegurador.</a:t>
            </a:r>
          </a:p>
          <a:p>
            <a:pPr algn="just"/>
            <a:r>
              <a:rPr lang="es-CL" sz="6200" dirty="0" smtClean="0">
                <a:solidFill>
                  <a:srgbClr val="002060"/>
                </a:solidFill>
              </a:rPr>
              <a:t>Necesidad de mayor especialización de las Divisiones en sus ámbitos de competencia.</a:t>
            </a:r>
          </a:p>
          <a:p>
            <a:pPr algn="just"/>
            <a:r>
              <a:rPr lang="es-CL" sz="6200" dirty="0" smtClean="0">
                <a:solidFill>
                  <a:srgbClr val="002060"/>
                </a:solidFill>
              </a:rPr>
              <a:t>Crear una segunda instancia de revisión de las evaluaciones de riesgos de la compañías.</a:t>
            </a:r>
          </a:p>
          <a:p>
            <a:pPr algn="just"/>
            <a:endParaRPr lang="es-CL" sz="5500" dirty="0">
              <a:solidFill>
                <a:srgbClr val="002060"/>
              </a:solidFill>
            </a:endParaRPr>
          </a:p>
          <a:p>
            <a:pPr marL="0" indent="0">
              <a:buNone/>
            </a:pPr>
            <a:r>
              <a:rPr lang="es-CL" sz="5500" b="1" dirty="0">
                <a:solidFill>
                  <a:srgbClr val="002060"/>
                </a:solidFill>
              </a:rPr>
              <a:t>Los cambios introducidos fueron:</a:t>
            </a:r>
          </a:p>
          <a:p>
            <a:pPr marL="0" indent="0" algn="just">
              <a:buNone/>
            </a:pPr>
            <a:endParaRPr lang="es-CL" sz="6200" dirty="0"/>
          </a:p>
          <a:p>
            <a:pPr algn="just">
              <a:buFont typeface="Wingdings" panose="05000000000000000000" pitchFamily="2" charset="2"/>
              <a:buChar char="Ø"/>
            </a:pPr>
            <a:r>
              <a:rPr lang="es-CL" sz="6200" dirty="0" smtClean="0">
                <a:solidFill>
                  <a:srgbClr val="002060"/>
                </a:solidFill>
              </a:rPr>
              <a:t>Creación de la División de Riesgos de Seguros (Abril de 2012)</a:t>
            </a:r>
          </a:p>
          <a:p>
            <a:pPr algn="just">
              <a:buFont typeface="Wingdings" panose="05000000000000000000" pitchFamily="2" charset="2"/>
              <a:buChar char="Ø"/>
            </a:pPr>
            <a:r>
              <a:rPr lang="es-CL" sz="6200" dirty="0" smtClean="0">
                <a:solidFill>
                  <a:srgbClr val="002060"/>
                </a:solidFill>
              </a:rPr>
              <a:t>Coordinador de la División de Supervisión de Seguros (Junio de 2012)</a:t>
            </a:r>
          </a:p>
          <a:p>
            <a:pPr algn="just">
              <a:buFont typeface="Wingdings" panose="05000000000000000000" pitchFamily="2" charset="2"/>
              <a:buChar char="Ø"/>
            </a:pPr>
            <a:r>
              <a:rPr lang="es-CL" sz="6200" dirty="0" smtClean="0">
                <a:solidFill>
                  <a:srgbClr val="002060"/>
                </a:solidFill>
              </a:rPr>
              <a:t>Grupo de Control (Enero de 2013)</a:t>
            </a:r>
            <a:endParaRPr lang="es-CL" sz="6200" dirty="0">
              <a:solidFill>
                <a:srgbClr val="002060"/>
              </a:solidFill>
            </a:endParaRPr>
          </a:p>
        </p:txBody>
      </p:sp>
      <p:sp>
        <p:nvSpPr>
          <p:cNvPr id="4" name="3 Rectángulo"/>
          <p:cNvSpPr/>
          <p:nvPr/>
        </p:nvSpPr>
        <p:spPr>
          <a:xfrm>
            <a:off x="467544" y="188913"/>
            <a:ext cx="8064896" cy="1077218"/>
          </a:xfrm>
          <a:prstGeom prst="rect">
            <a:avLst/>
          </a:prstGeom>
        </p:spPr>
        <p:txBody>
          <a:bodyPr wrap="square">
            <a:spAutoFit/>
          </a:bodyPr>
          <a:lstStyle/>
          <a:p>
            <a:pPr algn="ctr">
              <a:defRPr/>
            </a:pPr>
            <a:r>
              <a:rPr lang="es-MX" sz="3200" b="1" spc="-100" dirty="0" smtClean="0">
                <a:solidFill>
                  <a:srgbClr val="002060"/>
                </a:solidFill>
              </a:rPr>
              <a:t>II. Cambios </a:t>
            </a:r>
            <a:r>
              <a:rPr lang="es-MX" sz="3200" b="1" spc="-100" dirty="0">
                <a:solidFill>
                  <a:srgbClr val="002060"/>
                </a:solidFill>
              </a:rPr>
              <a:t>Estructura Organizacional Intendencia de </a:t>
            </a:r>
            <a:r>
              <a:rPr lang="es-MX" sz="3200" b="1" spc="-100" dirty="0" smtClean="0">
                <a:solidFill>
                  <a:srgbClr val="002060"/>
                </a:solidFill>
              </a:rPr>
              <a:t>Seguros</a:t>
            </a:r>
            <a:endParaRPr lang="es-CL" sz="3200" b="1" spc="-100" dirty="0">
              <a:solidFill>
                <a:srgbClr val="002060"/>
              </a:solidFill>
              <a:latin typeface="+mj-lt"/>
              <a:ea typeface="+mj-ea"/>
              <a:cs typeface="+mj-cs"/>
            </a:endParaRPr>
          </a:p>
        </p:txBody>
      </p:sp>
      <p:sp>
        <p:nvSpPr>
          <p:cNvPr id="2" name="1 Marcador de número de diapositiva"/>
          <p:cNvSpPr>
            <a:spLocks noGrp="1"/>
          </p:cNvSpPr>
          <p:nvPr>
            <p:ph type="sldNum" sz="quarter" idx="12"/>
          </p:nvPr>
        </p:nvSpPr>
        <p:spPr/>
        <p:txBody>
          <a:bodyPr/>
          <a:lstStyle/>
          <a:p>
            <a:fld id="{F7F384E3-EC3D-4EF8-ADC1-38228C1D79E1}" type="slidenum">
              <a:rPr lang="es-CL" smtClean="0"/>
              <a:t>5</a:t>
            </a:fld>
            <a:endParaRPr lang="es-CL"/>
          </a:p>
        </p:txBody>
      </p:sp>
    </p:spTree>
    <p:extLst>
      <p:ext uri="{BB962C8B-B14F-4D97-AF65-F5344CB8AC3E}">
        <p14:creationId xmlns:p14="http://schemas.microsoft.com/office/powerpoint/2010/main" val="6311951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620000" cy="778098"/>
          </a:xfrm>
        </p:spPr>
        <p:txBody>
          <a:bodyPr>
            <a:normAutofit fontScale="90000"/>
          </a:bodyPr>
          <a:lstStyle/>
          <a:p>
            <a:r>
              <a:rPr lang="es-CL" sz="3600" b="1" dirty="0" smtClean="0">
                <a:solidFill>
                  <a:srgbClr val="002060"/>
                </a:solidFill>
              </a:rPr>
              <a:t>2 f) Riesgo </a:t>
            </a:r>
            <a:r>
              <a:rPr lang="es-CL" sz="3600" b="1" dirty="0">
                <a:solidFill>
                  <a:srgbClr val="002060"/>
                </a:solidFill>
              </a:rPr>
              <a:t>Neto </a:t>
            </a:r>
            <a:r>
              <a:rPr lang="es-CL" sz="3600" b="1" dirty="0" smtClean="0">
                <a:solidFill>
                  <a:srgbClr val="002060"/>
                </a:solidFill>
              </a:rPr>
              <a:t>Final</a:t>
            </a:r>
            <a:r>
              <a:rPr lang="es-CL" dirty="0">
                <a:solidFill>
                  <a:schemeClr val="accent5">
                    <a:lumMod val="20000"/>
                    <a:lumOff val="80000"/>
                  </a:schemeClr>
                </a:solidFill>
              </a:rPr>
              <a:t/>
            </a:r>
            <a:br>
              <a:rPr lang="es-CL" dirty="0">
                <a:solidFill>
                  <a:schemeClr val="accent5">
                    <a:lumMod val="20000"/>
                    <a:lumOff val="80000"/>
                  </a:schemeClr>
                </a:solidFill>
              </a:rPr>
            </a:br>
            <a:endParaRPr lang="es-CL" dirty="0"/>
          </a:p>
        </p:txBody>
      </p:sp>
      <p:sp>
        <p:nvSpPr>
          <p:cNvPr id="3" name="2 Marcador de contenido"/>
          <p:cNvSpPr>
            <a:spLocks noGrp="1"/>
          </p:cNvSpPr>
          <p:nvPr>
            <p:ph idx="1"/>
          </p:nvPr>
        </p:nvSpPr>
        <p:spPr>
          <a:xfrm>
            <a:off x="323528" y="980728"/>
            <a:ext cx="8208912" cy="936104"/>
          </a:xfrm>
        </p:spPr>
        <p:txBody>
          <a:bodyPr>
            <a:normAutofit fontScale="85000" lnSpcReduction="10000"/>
          </a:bodyPr>
          <a:lstStyle/>
          <a:p>
            <a:pPr marL="0" indent="0" algn="just">
              <a:buNone/>
            </a:pPr>
            <a:r>
              <a:rPr lang="es-CL" dirty="0" smtClean="0">
                <a:solidFill>
                  <a:srgbClr val="002060"/>
                </a:solidFill>
              </a:rPr>
              <a:t>El resultado de esta evaluación debe ser consistente con la definición que hace de cada nivel la NCG 325, esto es:</a:t>
            </a:r>
          </a:p>
          <a:p>
            <a:pPr marL="114300" indent="0" algn="just">
              <a:buNone/>
            </a:pPr>
            <a:endParaRPr lang="es-CL" dirty="0" smtClean="0">
              <a:solidFill>
                <a:srgbClr val="002060"/>
              </a:solidFill>
            </a:endParaRPr>
          </a:p>
          <a:p>
            <a:pPr lvl="0"/>
            <a:endParaRPr lang="es-CL" dirty="0">
              <a:solidFill>
                <a:srgbClr val="002060"/>
              </a:solidFill>
            </a:endParaRPr>
          </a:p>
          <a:p>
            <a:endParaRPr lang="es-CL" dirty="0">
              <a:solidFill>
                <a:srgbClr val="002060"/>
              </a:solidFill>
            </a:endParaRPr>
          </a:p>
        </p:txBody>
      </p:sp>
      <p:graphicFrame>
        <p:nvGraphicFramePr>
          <p:cNvPr id="7" name="6 Diagrama"/>
          <p:cNvGraphicFramePr/>
          <p:nvPr>
            <p:extLst>
              <p:ext uri="{D42A27DB-BD31-4B8C-83A1-F6EECF244321}">
                <p14:modId xmlns:p14="http://schemas.microsoft.com/office/powerpoint/2010/main" val="2568601305"/>
              </p:ext>
            </p:extLst>
          </p:nvPr>
        </p:nvGraphicFramePr>
        <p:xfrm>
          <a:off x="395536" y="2132856"/>
          <a:ext cx="7992888" cy="43204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3 Marcador de número de diapositiva"/>
          <p:cNvSpPr>
            <a:spLocks noGrp="1"/>
          </p:cNvSpPr>
          <p:nvPr>
            <p:ph type="sldNum" sz="quarter" idx="12"/>
          </p:nvPr>
        </p:nvSpPr>
        <p:spPr/>
        <p:txBody>
          <a:bodyPr/>
          <a:lstStyle/>
          <a:p>
            <a:fld id="{F7F384E3-EC3D-4EF8-ADC1-38228C1D79E1}" type="slidenum">
              <a:rPr lang="es-CL" smtClean="0"/>
              <a:t>50</a:t>
            </a:fld>
            <a:endParaRPr lang="es-CL"/>
          </a:p>
        </p:txBody>
      </p:sp>
    </p:spTree>
    <p:extLst>
      <p:ext uri="{BB962C8B-B14F-4D97-AF65-F5344CB8AC3E}">
        <p14:creationId xmlns:p14="http://schemas.microsoft.com/office/powerpoint/2010/main" val="8593988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620000" cy="778098"/>
          </a:xfrm>
        </p:spPr>
        <p:txBody>
          <a:bodyPr>
            <a:normAutofit fontScale="90000"/>
          </a:bodyPr>
          <a:lstStyle/>
          <a:p>
            <a:pPr lvl="1" algn="ctr" rtl="0">
              <a:spcBef>
                <a:spcPct val="0"/>
              </a:spcBef>
            </a:pPr>
            <a:r>
              <a:rPr lang="es-ES_tradnl" sz="3200" b="1" dirty="0" smtClean="0">
                <a:solidFill>
                  <a:schemeClr val="tx2">
                    <a:lumMod val="60000"/>
                    <a:lumOff val="40000"/>
                  </a:schemeClr>
                </a:solidFill>
              </a:rPr>
              <a:t>3. Evaluación de Solvencia</a:t>
            </a:r>
            <a:r>
              <a:rPr lang="es-CL" sz="2600" dirty="0" smtClean="0"/>
              <a:t/>
            </a:r>
            <a:br>
              <a:rPr lang="es-CL" sz="2600" dirty="0" smtClean="0"/>
            </a:br>
            <a:endParaRPr lang="es-CL" dirty="0"/>
          </a:p>
        </p:txBody>
      </p:sp>
      <p:sp>
        <p:nvSpPr>
          <p:cNvPr id="3" name="2 Marcador de contenido"/>
          <p:cNvSpPr>
            <a:spLocks noGrp="1"/>
          </p:cNvSpPr>
          <p:nvPr>
            <p:ph idx="1"/>
          </p:nvPr>
        </p:nvSpPr>
        <p:spPr>
          <a:xfrm>
            <a:off x="457200" y="1124744"/>
            <a:ext cx="7620000" cy="5276056"/>
          </a:xfrm>
        </p:spPr>
        <p:txBody>
          <a:bodyPr>
            <a:normAutofit/>
          </a:bodyPr>
          <a:lstStyle/>
          <a:p>
            <a:pPr marL="0" indent="0" algn="just">
              <a:buNone/>
            </a:pPr>
            <a:r>
              <a:rPr lang="es-CL" sz="2800" dirty="0" smtClean="0">
                <a:solidFill>
                  <a:schemeClr val="tx2">
                    <a:lumMod val="75000"/>
                  </a:schemeClr>
                </a:solidFill>
              </a:rPr>
              <a:t>FORTALEZA  PATRIMONIAL: </a:t>
            </a:r>
          </a:p>
          <a:p>
            <a:pPr lvl="1" algn="just">
              <a:buFont typeface="Arial" panose="020B0604020202020204" pitchFamily="34" charset="0"/>
              <a:buChar char="•"/>
            </a:pPr>
            <a:endParaRPr lang="es-CL" sz="2400" dirty="0" smtClean="0">
              <a:solidFill>
                <a:srgbClr val="002060"/>
              </a:solidFill>
            </a:endParaRPr>
          </a:p>
          <a:p>
            <a:pPr lvl="1" algn="just">
              <a:buFont typeface="Arial" panose="020B0604020202020204" pitchFamily="34" charset="0"/>
              <a:buChar char="•"/>
            </a:pPr>
            <a:r>
              <a:rPr lang="es-CL" sz="2400" dirty="0" smtClean="0">
                <a:solidFill>
                  <a:srgbClr val="002060"/>
                </a:solidFill>
              </a:rPr>
              <a:t>Es la evaluación cuantitativa del patrimonio</a:t>
            </a:r>
          </a:p>
          <a:p>
            <a:pPr lvl="1" algn="just">
              <a:buFont typeface="Arial" panose="020B0604020202020204" pitchFamily="34" charset="0"/>
              <a:buChar char="•"/>
            </a:pPr>
            <a:endParaRPr lang="es-ES_tradnl" sz="2400" dirty="0" smtClean="0">
              <a:solidFill>
                <a:srgbClr val="002060"/>
              </a:solidFill>
            </a:endParaRPr>
          </a:p>
          <a:p>
            <a:pPr lvl="1" algn="just">
              <a:buFont typeface="Arial" panose="020B0604020202020204" pitchFamily="34" charset="0"/>
              <a:buChar char="•"/>
            </a:pPr>
            <a:r>
              <a:rPr lang="es-ES_tradnl" sz="2400" dirty="0" smtClean="0">
                <a:solidFill>
                  <a:srgbClr val="002060"/>
                </a:solidFill>
              </a:rPr>
              <a:t>Es el exceso </a:t>
            </a:r>
            <a:r>
              <a:rPr lang="es-ES_tradnl" sz="2400" dirty="0">
                <a:solidFill>
                  <a:srgbClr val="002060"/>
                </a:solidFill>
              </a:rPr>
              <a:t>de patrimonio neto que mantiene la compañía por sobre el patrimonio de riesgo </a:t>
            </a:r>
            <a:r>
              <a:rPr lang="es-ES_tradnl" sz="2400" dirty="0" smtClean="0">
                <a:solidFill>
                  <a:srgbClr val="002060"/>
                </a:solidFill>
              </a:rPr>
              <a:t>requerido,</a:t>
            </a:r>
            <a:r>
              <a:rPr lang="es-CL" sz="2400" dirty="0" smtClean="0">
                <a:solidFill>
                  <a:srgbClr val="002060"/>
                </a:solidFill>
              </a:rPr>
              <a:t> es decir:</a:t>
            </a:r>
          </a:p>
          <a:p>
            <a:pPr marL="114300" indent="0" algn="just">
              <a:buNone/>
            </a:pPr>
            <a:endParaRPr lang="es-CL" dirty="0" smtClean="0"/>
          </a:p>
          <a:p>
            <a:pPr algn="just"/>
            <a:endParaRPr lang="es-CL" dirty="0"/>
          </a:p>
          <a:p>
            <a:pPr marL="114300" indent="0" algn="just">
              <a:buNone/>
            </a:pPr>
            <a:endParaRPr lang="es-CL" dirty="0" smtClean="0"/>
          </a:p>
          <a:p>
            <a:pPr algn="just"/>
            <a:endParaRPr lang="es-CL" dirty="0" smtClean="0"/>
          </a:p>
          <a:p>
            <a:pPr lvl="1" algn="just"/>
            <a:endParaRPr lang="es-CL" dirty="0">
              <a:solidFill>
                <a:schemeClr val="tx2">
                  <a:lumMod val="60000"/>
                  <a:lumOff val="40000"/>
                </a:schemeClr>
              </a:solidFill>
            </a:endParaRPr>
          </a:p>
        </p:txBody>
      </p:sp>
      <p:graphicFrame>
        <p:nvGraphicFramePr>
          <p:cNvPr id="5" name="4 Diagrama"/>
          <p:cNvGraphicFramePr/>
          <p:nvPr>
            <p:extLst>
              <p:ext uri="{D42A27DB-BD31-4B8C-83A1-F6EECF244321}">
                <p14:modId xmlns:p14="http://schemas.microsoft.com/office/powerpoint/2010/main" val="3759298389"/>
              </p:ext>
            </p:extLst>
          </p:nvPr>
        </p:nvGraphicFramePr>
        <p:xfrm>
          <a:off x="467544" y="4365104"/>
          <a:ext cx="7836024" cy="13681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3 Marcador de número de diapositiva"/>
          <p:cNvSpPr>
            <a:spLocks noGrp="1"/>
          </p:cNvSpPr>
          <p:nvPr>
            <p:ph type="sldNum" sz="quarter" idx="12"/>
          </p:nvPr>
        </p:nvSpPr>
        <p:spPr/>
        <p:txBody>
          <a:bodyPr/>
          <a:lstStyle/>
          <a:p>
            <a:fld id="{F7F384E3-EC3D-4EF8-ADC1-38228C1D79E1}" type="slidenum">
              <a:rPr lang="es-CL" smtClean="0"/>
              <a:t>51</a:t>
            </a:fld>
            <a:endParaRPr lang="es-CL"/>
          </a:p>
        </p:txBody>
      </p:sp>
      <p:sp>
        <p:nvSpPr>
          <p:cNvPr id="7" name="6 Botón de acción: Hacia atrás o Anterior">
            <a:hlinkClick r:id="rId10" action="ppaction://hlinksldjump" highlightClick="1"/>
          </p:cNvPr>
          <p:cNvSpPr/>
          <p:nvPr/>
        </p:nvSpPr>
        <p:spPr>
          <a:xfrm>
            <a:off x="7668344" y="6165304"/>
            <a:ext cx="288032" cy="288032"/>
          </a:xfrm>
          <a:prstGeom prst="actionButtonBackPreviou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1302946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620000" cy="778098"/>
          </a:xfrm>
        </p:spPr>
        <p:txBody>
          <a:bodyPr>
            <a:normAutofit fontScale="90000"/>
          </a:bodyPr>
          <a:lstStyle/>
          <a:p>
            <a:pPr lvl="1" algn="ctr" rtl="0">
              <a:spcBef>
                <a:spcPct val="0"/>
              </a:spcBef>
            </a:pPr>
            <a:r>
              <a:rPr lang="es-ES_tradnl" sz="3600" b="1" dirty="0" smtClean="0">
                <a:solidFill>
                  <a:srgbClr val="0070C0"/>
                </a:solidFill>
              </a:rPr>
              <a:t>3. Evaluación de Solvencia</a:t>
            </a:r>
            <a:r>
              <a:rPr lang="es-CL" sz="2600" dirty="0" smtClean="0">
                <a:solidFill>
                  <a:srgbClr val="0070C0"/>
                </a:solidFill>
              </a:rPr>
              <a:t/>
            </a:r>
            <a:br>
              <a:rPr lang="es-CL" sz="2600" dirty="0" smtClean="0">
                <a:solidFill>
                  <a:srgbClr val="0070C0"/>
                </a:solidFill>
              </a:rPr>
            </a:br>
            <a:endParaRPr lang="es-CL" dirty="0">
              <a:solidFill>
                <a:srgbClr val="0070C0"/>
              </a:solidFill>
            </a:endParaRPr>
          </a:p>
        </p:txBody>
      </p:sp>
      <p:sp>
        <p:nvSpPr>
          <p:cNvPr id="3" name="2 Marcador de contenido"/>
          <p:cNvSpPr>
            <a:spLocks noGrp="1"/>
          </p:cNvSpPr>
          <p:nvPr>
            <p:ph idx="1"/>
          </p:nvPr>
        </p:nvSpPr>
        <p:spPr>
          <a:xfrm>
            <a:off x="457200" y="1124744"/>
            <a:ext cx="7620000" cy="5276056"/>
          </a:xfrm>
        </p:spPr>
        <p:txBody>
          <a:bodyPr>
            <a:normAutofit/>
          </a:bodyPr>
          <a:lstStyle/>
          <a:p>
            <a:pPr marL="0" indent="0" algn="just">
              <a:buNone/>
            </a:pPr>
            <a:r>
              <a:rPr lang="es-CL" sz="2800" dirty="0" smtClean="0">
                <a:solidFill>
                  <a:schemeClr val="tx2">
                    <a:lumMod val="75000"/>
                  </a:schemeClr>
                </a:solidFill>
              </a:rPr>
              <a:t>FORTALEZA  PATRIMONIAL: </a:t>
            </a:r>
          </a:p>
          <a:p>
            <a:pPr lvl="1" algn="just"/>
            <a:endParaRPr lang="es-CL" sz="1000" dirty="0" smtClean="0">
              <a:solidFill>
                <a:srgbClr val="002060"/>
              </a:solidFill>
            </a:endParaRPr>
          </a:p>
          <a:p>
            <a:pPr algn="just"/>
            <a:r>
              <a:rPr lang="es-CL" sz="2800" dirty="0">
                <a:solidFill>
                  <a:srgbClr val="002060"/>
                </a:solidFill>
              </a:rPr>
              <a:t>Las compañías de seguro se </a:t>
            </a:r>
            <a:r>
              <a:rPr lang="es-CL" sz="2800" dirty="0" smtClean="0">
                <a:solidFill>
                  <a:srgbClr val="002060"/>
                </a:solidFill>
              </a:rPr>
              <a:t>clasificarán </a:t>
            </a:r>
            <a:r>
              <a:rPr lang="es-CL" sz="2800" dirty="0">
                <a:solidFill>
                  <a:srgbClr val="002060"/>
                </a:solidFill>
              </a:rPr>
              <a:t>según su fortaleza patrimonial en los siguientes niveles</a:t>
            </a:r>
            <a:r>
              <a:rPr lang="es-CL" sz="2800" dirty="0" smtClean="0">
                <a:solidFill>
                  <a:srgbClr val="002060"/>
                </a:solidFill>
              </a:rPr>
              <a:t>:</a:t>
            </a:r>
          </a:p>
          <a:p>
            <a:pPr lvl="1" algn="just"/>
            <a:endParaRPr lang="es-CL" sz="900" dirty="0" smtClean="0">
              <a:solidFill>
                <a:schemeClr val="tx2">
                  <a:lumMod val="60000"/>
                  <a:lumOff val="40000"/>
                </a:schemeClr>
              </a:solidFill>
            </a:endParaRPr>
          </a:p>
          <a:p>
            <a:pPr lvl="1" algn="just"/>
            <a:r>
              <a:rPr lang="es-CL" sz="2400" dirty="0" smtClean="0">
                <a:solidFill>
                  <a:srgbClr val="0070C0"/>
                </a:solidFill>
              </a:rPr>
              <a:t>Nivel </a:t>
            </a:r>
            <a:r>
              <a:rPr lang="es-CL" sz="2400" dirty="0">
                <a:solidFill>
                  <a:srgbClr val="0070C0"/>
                </a:solidFill>
              </a:rPr>
              <a:t>A: incluye a las compañías cuya fortaleza patrimonial sea mayor o igual a </a:t>
            </a:r>
            <a:r>
              <a:rPr lang="es-CL" sz="2400" dirty="0" smtClean="0">
                <a:solidFill>
                  <a:srgbClr val="0070C0"/>
                </a:solidFill>
              </a:rPr>
              <a:t>1,5.</a:t>
            </a:r>
            <a:endParaRPr lang="es-CL" sz="2400" dirty="0">
              <a:solidFill>
                <a:srgbClr val="0070C0"/>
              </a:solidFill>
            </a:endParaRPr>
          </a:p>
          <a:p>
            <a:pPr lvl="1" algn="just"/>
            <a:r>
              <a:rPr lang="es-CL" sz="2400" dirty="0">
                <a:solidFill>
                  <a:srgbClr val="0070C0"/>
                </a:solidFill>
              </a:rPr>
              <a:t>Nivel B: incluye a las compañías cuya fortaleza patrimonial sea mayor o igual a 1 y menor que </a:t>
            </a:r>
            <a:r>
              <a:rPr lang="es-CL" sz="2400" dirty="0" smtClean="0">
                <a:solidFill>
                  <a:srgbClr val="0070C0"/>
                </a:solidFill>
              </a:rPr>
              <a:t>1,5.</a:t>
            </a:r>
            <a:endParaRPr lang="es-CL" sz="2400" dirty="0">
              <a:solidFill>
                <a:srgbClr val="0070C0"/>
              </a:solidFill>
            </a:endParaRPr>
          </a:p>
          <a:p>
            <a:pPr lvl="1" algn="just"/>
            <a:r>
              <a:rPr lang="es-CL" sz="2400" dirty="0">
                <a:solidFill>
                  <a:srgbClr val="0070C0"/>
                </a:solidFill>
              </a:rPr>
              <a:t>Nivel C: incluye a las compañías cuya fortaleza patrimonial sea menor que 1.</a:t>
            </a:r>
          </a:p>
          <a:p>
            <a:pPr marL="114300" indent="0" algn="just">
              <a:buNone/>
            </a:pPr>
            <a:endParaRPr lang="es-CL" dirty="0" smtClean="0"/>
          </a:p>
          <a:p>
            <a:pPr algn="just"/>
            <a:endParaRPr lang="es-CL" dirty="0"/>
          </a:p>
          <a:p>
            <a:pPr marL="114300" indent="0" algn="just">
              <a:buNone/>
            </a:pPr>
            <a:endParaRPr lang="es-CL" dirty="0" smtClean="0"/>
          </a:p>
          <a:p>
            <a:pPr algn="just"/>
            <a:endParaRPr lang="es-CL" dirty="0" smtClean="0"/>
          </a:p>
          <a:p>
            <a:pPr lvl="1" algn="just"/>
            <a:endParaRPr lang="es-CL" dirty="0">
              <a:solidFill>
                <a:schemeClr val="tx2">
                  <a:lumMod val="60000"/>
                  <a:lumOff val="40000"/>
                </a:schemeClr>
              </a:solidFill>
            </a:endParaRPr>
          </a:p>
        </p:txBody>
      </p:sp>
      <p:sp>
        <p:nvSpPr>
          <p:cNvPr id="4" name="3 Marcador de número de diapositiva"/>
          <p:cNvSpPr>
            <a:spLocks noGrp="1"/>
          </p:cNvSpPr>
          <p:nvPr>
            <p:ph type="sldNum" sz="quarter" idx="12"/>
          </p:nvPr>
        </p:nvSpPr>
        <p:spPr/>
        <p:txBody>
          <a:bodyPr/>
          <a:lstStyle/>
          <a:p>
            <a:fld id="{F7F384E3-EC3D-4EF8-ADC1-38228C1D79E1}" type="slidenum">
              <a:rPr lang="es-CL" smtClean="0"/>
              <a:t>52</a:t>
            </a:fld>
            <a:endParaRPr lang="es-CL"/>
          </a:p>
        </p:txBody>
      </p:sp>
    </p:spTree>
    <p:extLst>
      <p:ext uri="{BB962C8B-B14F-4D97-AF65-F5344CB8AC3E}">
        <p14:creationId xmlns:p14="http://schemas.microsoft.com/office/powerpoint/2010/main" val="31979332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95536" y="116632"/>
            <a:ext cx="8229600" cy="850106"/>
          </a:xfrm>
        </p:spPr>
        <p:txBody>
          <a:bodyPr>
            <a:normAutofit fontScale="90000"/>
          </a:bodyPr>
          <a:lstStyle/>
          <a:p>
            <a:pPr lvl="1" algn="ctr" rtl="0">
              <a:spcBef>
                <a:spcPct val="0"/>
              </a:spcBef>
            </a:pPr>
            <a:r>
              <a:rPr lang="es-ES_tradnl" sz="3200" b="1" dirty="0" smtClean="0">
                <a:solidFill>
                  <a:srgbClr val="0070C0"/>
                </a:solidFill>
              </a:rPr>
              <a:t>3. Evaluación de Solvencia</a:t>
            </a:r>
            <a:r>
              <a:rPr lang="es-CL" sz="2600" dirty="0" smtClean="0"/>
              <a:t/>
            </a:r>
            <a:br>
              <a:rPr lang="es-CL" sz="2600" dirty="0" smtClean="0"/>
            </a:br>
            <a:endParaRPr lang="es-CL" dirty="0"/>
          </a:p>
        </p:txBody>
      </p:sp>
      <p:sp>
        <p:nvSpPr>
          <p:cNvPr id="3" name="2 Marcador de contenido"/>
          <p:cNvSpPr>
            <a:spLocks noGrp="1"/>
          </p:cNvSpPr>
          <p:nvPr>
            <p:ph idx="1"/>
          </p:nvPr>
        </p:nvSpPr>
        <p:spPr>
          <a:xfrm>
            <a:off x="0" y="908720"/>
            <a:ext cx="8964488" cy="2376264"/>
          </a:xfrm>
        </p:spPr>
        <p:txBody>
          <a:bodyPr>
            <a:normAutofit fontScale="70000" lnSpcReduction="20000"/>
          </a:bodyPr>
          <a:lstStyle/>
          <a:p>
            <a:pPr marL="411480" lvl="1" indent="0" algn="just">
              <a:buNone/>
            </a:pPr>
            <a:r>
              <a:rPr lang="es-ES_tradnl" dirty="0"/>
              <a:t>La combinación del nivel de riesgo de la compañía, determinado utilizando la metodología de matriz de riesgos </a:t>
            </a:r>
            <a:r>
              <a:rPr lang="es-ES_tradnl" dirty="0" smtClean="0"/>
              <a:t>(</a:t>
            </a:r>
            <a:r>
              <a:rPr lang="es-ES_tradnl" b="1" dirty="0">
                <a:solidFill>
                  <a:schemeClr val="accent4"/>
                </a:solidFill>
              </a:rPr>
              <a:t>evaluación cualitativa</a:t>
            </a:r>
            <a:r>
              <a:rPr lang="es-ES_tradnl" dirty="0"/>
              <a:t>), y su situación de fortaleza patrimonial (</a:t>
            </a:r>
            <a:r>
              <a:rPr lang="es-ES_tradnl" b="1" dirty="0">
                <a:solidFill>
                  <a:schemeClr val="tx2">
                    <a:lumMod val="60000"/>
                    <a:lumOff val="40000"/>
                  </a:schemeClr>
                </a:solidFill>
              </a:rPr>
              <a:t>evaluación cuantitativa</a:t>
            </a:r>
            <a:r>
              <a:rPr lang="es-ES_tradnl" dirty="0" smtClean="0"/>
              <a:t>), dará </a:t>
            </a:r>
            <a:r>
              <a:rPr lang="es-ES_tradnl" dirty="0"/>
              <a:t>origen a la evaluación final de la aseguradora, </a:t>
            </a:r>
            <a:r>
              <a:rPr lang="es-ES_tradnl" dirty="0" smtClean="0"/>
              <a:t>que es su </a:t>
            </a:r>
            <a:r>
              <a:rPr lang="es-ES_tradnl" dirty="0"/>
              <a:t>posición de solvencia. </a:t>
            </a:r>
            <a:endParaRPr lang="es-ES_tradnl" dirty="0" smtClean="0"/>
          </a:p>
          <a:p>
            <a:pPr marL="411480" lvl="1" indent="0" algn="just">
              <a:buNone/>
            </a:pPr>
            <a:endParaRPr lang="es-CL" sz="1200" dirty="0" smtClean="0"/>
          </a:p>
          <a:p>
            <a:pPr marL="411480" lvl="1" indent="0" algn="just">
              <a:buNone/>
            </a:pPr>
            <a:r>
              <a:rPr lang="es-CL" dirty="0"/>
              <a:t>S</a:t>
            </a:r>
            <a:r>
              <a:rPr lang="es-CL" dirty="0" smtClean="0"/>
              <a:t>e </a:t>
            </a:r>
            <a:r>
              <a:rPr lang="es-CL" dirty="0"/>
              <a:t>determina de acuerdo a la siguiente tabla:</a:t>
            </a:r>
          </a:p>
          <a:p>
            <a:pPr marL="411480" lvl="1" indent="0" algn="just">
              <a:buNone/>
            </a:pPr>
            <a:endParaRPr lang="es-ES_tradnl" dirty="0" smtClean="0"/>
          </a:p>
          <a:p>
            <a:pPr marL="411480" lvl="1" indent="0" algn="just">
              <a:buNone/>
            </a:pPr>
            <a:r>
              <a:rPr lang="es-ES_tradnl" dirty="0" smtClean="0"/>
              <a:t> </a:t>
            </a:r>
            <a:endParaRPr lang="es-CL" dirty="0">
              <a:solidFill>
                <a:schemeClr val="tx2">
                  <a:lumMod val="60000"/>
                  <a:lumOff val="40000"/>
                </a:schemeClr>
              </a:solidFill>
            </a:endParaRPr>
          </a:p>
        </p:txBody>
      </p:sp>
      <p:graphicFrame>
        <p:nvGraphicFramePr>
          <p:cNvPr id="5" name="4 Tabla"/>
          <p:cNvGraphicFramePr>
            <a:graphicFrameLocks noGrp="1"/>
          </p:cNvGraphicFramePr>
          <p:nvPr>
            <p:extLst>
              <p:ext uri="{D42A27DB-BD31-4B8C-83A1-F6EECF244321}">
                <p14:modId xmlns:p14="http://schemas.microsoft.com/office/powerpoint/2010/main" val="503777281"/>
              </p:ext>
            </p:extLst>
          </p:nvPr>
        </p:nvGraphicFramePr>
        <p:xfrm>
          <a:off x="467546" y="2492896"/>
          <a:ext cx="8280920" cy="4209629"/>
        </p:xfrm>
        <a:graphic>
          <a:graphicData uri="http://schemas.openxmlformats.org/drawingml/2006/table">
            <a:tbl>
              <a:tblPr/>
              <a:tblGrid>
                <a:gridCol w="993710"/>
                <a:gridCol w="1457442"/>
                <a:gridCol w="1457442"/>
                <a:gridCol w="1457442"/>
                <a:gridCol w="1457442"/>
                <a:gridCol w="1457442"/>
              </a:tblGrid>
              <a:tr h="347475">
                <a:tc rowSpan="2" gridSpan="2">
                  <a:txBody>
                    <a:bodyPr/>
                    <a:lstStyle/>
                    <a:p>
                      <a:pPr algn="ctr" fontAlgn="ctr"/>
                      <a:r>
                        <a:rPr lang="es-CL" sz="1200" b="1" i="0" u="none" strike="noStrike" dirty="0" smtClean="0">
                          <a:solidFill>
                            <a:srgbClr val="000000"/>
                          </a:solidFill>
                          <a:effectLst/>
                          <a:latin typeface="Trebuchet MS"/>
                        </a:rPr>
                        <a:t>Evaluación </a:t>
                      </a:r>
                      <a:r>
                        <a:rPr lang="es-CL" sz="1200" b="1" i="0" u="none" strike="noStrike" dirty="0">
                          <a:solidFill>
                            <a:srgbClr val="000000"/>
                          </a:solidFill>
                          <a:effectLst/>
                          <a:latin typeface="Trebuchet MS"/>
                        </a:rPr>
                        <a:t>Solvencia SVS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s-CL"/>
                    </a:p>
                  </a:txBody>
                  <a:tcPr/>
                </a:tc>
                <a:tc gridSpan="4">
                  <a:txBody>
                    <a:bodyPr/>
                    <a:lstStyle/>
                    <a:p>
                      <a:pPr algn="ctr" fontAlgn="b"/>
                      <a:r>
                        <a:rPr lang="es-CL" sz="1200" b="1" i="0" u="none" strike="noStrike" dirty="0">
                          <a:solidFill>
                            <a:srgbClr val="000000"/>
                          </a:solidFill>
                          <a:effectLst/>
                          <a:latin typeface="Trebuchet MS"/>
                        </a:rPr>
                        <a:t>Nivel Riesgo Neto Final</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hMerge="1">
                  <a:txBody>
                    <a:bodyPr/>
                    <a:lstStyle/>
                    <a:p>
                      <a:endParaRPr lang="es-CL"/>
                    </a:p>
                  </a:txBody>
                  <a:tcPr/>
                </a:tc>
              </a:tr>
              <a:tr h="579126">
                <a:tc gridSpan="2" vMerge="1">
                  <a:txBody>
                    <a:bodyPr/>
                    <a:lstStyle/>
                    <a:p>
                      <a:endParaRPr lang="es-CL"/>
                    </a:p>
                  </a:txBody>
                  <a:tcPr/>
                </a:tc>
                <a:tc hMerge="1" vMerge="1">
                  <a:txBody>
                    <a:bodyPr/>
                    <a:lstStyle/>
                    <a:p>
                      <a:endParaRPr lang="es-CL"/>
                    </a:p>
                  </a:txBody>
                  <a:tcPr/>
                </a:tc>
                <a:tc>
                  <a:txBody>
                    <a:bodyPr/>
                    <a:lstStyle/>
                    <a:p>
                      <a:pPr algn="ctr" fontAlgn="b"/>
                      <a:r>
                        <a:rPr lang="es-CL" sz="1000" b="1" i="0" u="none" strike="noStrike" dirty="0">
                          <a:solidFill>
                            <a:srgbClr val="000000"/>
                          </a:solidFill>
                          <a:effectLst/>
                          <a:latin typeface="Trebuchet MS"/>
                        </a:rPr>
                        <a:t>Nivel A: Bajo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000" b="1" i="0" u="none" strike="noStrike" dirty="0">
                          <a:solidFill>
                            <a:srgbClr val="000000"/>
                          </a:solidFill>
                          <a:effectLst/>
                          <a:latin typeface="Trebuchet MS"/>
                        </a:rPr>
                        <a:t>Nivel B: Moderado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000" b="1" i="0" u="none" strike="noStrike" dirty="0">
                          <a:solidFill>
                            <a:srgbClr val="000000"/>
                          </a:solidFill>
                          <a:effectLst/>
                          <a:latin typeface="Trebuchet MS"/>
                        </a:rPr>
                        <a:t>Nivel C: Medio Alto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000" b="1" i="0" u="none" strike="noStrike" dirty="0">
                          <a:solidFill>
                            <a:srgbClr val="000000"/>
                          </a:solidFill>
                          <a:effectLst/>
                          <a:latin typeface="Trebuchet MS"/>
                        </a:rPr>
                        <a:t>Nivel D: Alto</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1916">
                <a:tc rowSpan="3">
                  <a:txBody>
                    <a:bodyPr/>
                    <a:lstStyle/>
                    <a:p>
                      <a:pPr algn="ctr" fontAlgn="ctr"/>
                      <a:r>
                        <a:rPr lang="es-CL" sz="1200" b="1" i="0" u="none" strike="noStrike" dirty="0">
                          <a:solidFill>
                            <a:srgbClr val="000000"/>
                          </a:solidFill>
                          <a:effectLst/>
                          <a:latin typeface="Trebuchet MS"/>
                        </a:rPr>
                        <a:t>Nivel de Fortaleza</a:t>
                      </a:r>
                      <a:br>
                        <a:rPr lang="es-CL" sz="1200" b="1" i="0" u="none" strike="noStrike" dirty="0">
                          <a:solidFill>
                            <a:srgbClr val="000000"/>
                          </a:solidFill>
                          <a:effectLst/>
                          <a:latin typeface="Trebuchet MS"/>
                        </a:rPr>
                      </a:br>
                      <a:r>
                        <a:rPr lang="es-CL" sz="1200" b="1" i="0" u="none" strike="noStrike" dirty="0">
                          <a:solidFill>
                            <a:srgbClr val="000000"/>
                          </a:solidFill>
                          <a:effectLst/>
                          <a:latin typeface="Trebuchet MS"/>
                        </a:rPr>
                        <a:t> Patrimonial</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1" i="0" u="none" strike="noStrike" dirty="0">
                          <a:solidFill>
                            <a:srgbClr val="000000"/>
                          </a:solidFill>
                          <a:effectLst/>
                          <a:latin typeface="Trebuchet MS"/>
                        </a:rPr>
                        <a:t>Nivel 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1" i="0" u="none" strike="noStrike" dirty="0">
                          <a:solidFill>
                            <a:srgbClr val="FFFFFF"/>
                          </a:solidFill>
                          <a:effectLst/>
                          <a:latin typeface="Trebuchet MS"/>
                        </a:rPr>
                        <a:t>Categoría I</a:t>
                      </a:r>
                      <a:br>
                        <a:rPr lang="es-CL" sz="1200" b="1" i="0" u="none" strike="noStrike" dirty="0">
                          <a:solidFill>
                            <a:srgbClr val="FFFFFF"/>
                          </a:solidFill>
                          <a:effectLst/>
                          <a:latin typeface="Trebuchet MS"/>
                        </a:rPr>
                      </a:br>
                      <a:r>
                        <a:rPr lang="es-CL" sz="1200" b="1" i="0" u="none" strike="noStrike" dirty="0">
                          <a:solidFill>
                            <a:srgbClr val="FFFFFF"/>
                          </a:solidFill>
                          <a:effectLst/>
                          <a:latin typeface="Trebuchet MS"/>
                        </a:rPr>
                        <a:t>Fuerte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s-CL" sz="1200" b="1" i="0" u="none" strike="noStrike" dirty="0">
                          <a:solidFill>
                            <a:srgbClr val="000000"/>
                          </a:solidFill>
                          <a:effectLst/>
                          <a:latin typeface="Trebuchet MS"/>
                        </a:rPr>
                        <a:t>Categoría II</a:t>
                      </a:r>
                      <a:br>
                        <a:rPr lang="es-CL" sz="1200" b="1" i="0" u="none" strike="noStrike" dirty="0">
                          <a:solidFill>
                            <a:srgbClr val="000000"/>
                          </a:solidFill>
                          <a:effectLst/>
                          <a:latin typeface="Trebuchet MS"/>
                        </a:rPr>
                      </a:br>
                      <a:r>
                        <a:rPr lang="es-CL" sz="1200" b="1" i="0" u="none" strike="noStrike" dirty="0">
                          <a:solidFill>
                            <a:srgbClr val="000000"/>
                          </a:solidFill>
                          <a:effectLst/>
                          <a:latin typeface="Trebuchet MS"/>
                        </a:rPr>
                        <a:t>Adecuado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CL" sz="1200" b="1" i="0" u="none" strike="noStrike" dirty="0">
                          <a:solidFill>
                            <a:srgbClr val="000000"/>
                          </a:solidFill>
                          <a:effectLst/>
                          <a:latin typeface="Trebuchet MS"/>
                        </a:rPr>
                        <a:t>Categoría III:</a:t>
                      </a:r>
                      <a:br>
                        <a:rPr lang="es-CL" sz="1200" b="1" i="0" u="none" strike="noStrike" dirty="0">
                          <a:solidFill>
                            <a:srgbClr val="000000"/>
                          </a:solidFill>
                          <a:effectLst/>
                          <a:latin typeface="Trebuchet MS"/>
                        </a:rPr>
                      </a:br>
                      <a:r>
                        <a:rPr lang="es-CL" sz="1200" b="1" i="0" u="none" strike="noStrike" dirty="0">
                          <a:solidFill>
                            <a:srgbClr val="000000"/>
                          </a:solidFill>
                          <a:effectLst/>
                          <a:latin typeface="Trebuchet MS"/>
                        </a:rPr>
                        <a:t>Vulnerable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ctr"/>
                      <a:r>
                        <a:rPr lang="es-CL" sz="1200" b="1" i="0" u="none" strike="noStrike" dirty="0" smtClean="0">
                          <a:solidFill>
                            <a:srgbClr val="000000"/>
                          </a:solidFill>
                          <a:effectLst/>
                          <a:latin typeface="Trebuchet MS"/>
                        </a:rPr>
                        <a:t>Categoría </a:t>
                      </a:r>
                      <a:r>
                        <a:rPr lang="es-CL" sz="1200" b="1" i="0" u="none" strike="noStrike" dirty="0">
                          <a:solidFill>
                            <a:srgbClr val="000000"/>
                          </a:solidFill>
                          <a:effectLst/>
                          <a:latin typeface="Trebuchet MS"/>
                        </a:rPr>
                        <a:t>IV:</a:t>
                      </a:r>
                      <a:br>
                        <a:rPr lang="es-CL" sz="1200" b="1" i="0" u="none" strike="noStrike" dirty="0">
                          <a:solidFill>
                            <a:srgbClr val="000000"/>
                          </a:solidFill>
                          <a:effectLst/>
                          <a:latin typeface="Trebuchet MS"/>
                        </a:rPr>
                      </a:br>
                      <a:r>
                        <a:rPr lang="es-CL" sz="1200" b="1" i="0" u="none" strike="noStrike" dirty="0">
                          <a:solidFill>
                            <a:srgbClr val="000000"/>
                          </a:solidFill>
                          <a:effectLst/>
                          <a:latin typeface="Trebuchet MS"/>
                        </a:rPr>
                        <a:t>Débil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300"/>
                    </a:solidFill>
                  </a:tcPr>
                </a:tc>
              </a:tr>
              <a:tr h="955556">
                <a:tc vMerge="1">
                  <a:txBody>
                    <a:bodyPr/>
                    <a:lstStyle/>
                    <a:p>
                      <a:endParaRPr lang="es-CL"/>
                    </a:p>
                  </a:txBody>
                  <a:tcPr/>
                </a:tc>
                <a:tc>
                  <a:txBody>
                    <a:bodyPr/>
                    <a:lstStyle/>
                    <a:p>
                      <a:pPr algn="ctr" fontAlgn="ctr"/>
                      <a:r>
                        <a:rPr lang="es-CL" sz="1400" b="1" i="0" u="none" strike="noStrike" dirty="0">
                          <a:solidFill>
                            <a:srgbClr val="000000"/>
                          </a:solidFill>
                          <a:effectLst/>
                          <a:latin typeface="Trebuchet MS"/>
                        </a:rPr>
                        <a:t>Nivel 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1" i="0" u="none" strike="noStrike" dirty="0">
                          <a:solidFill>
                            <a:srgbClr val="000000"/>
                          </a:solidFill>
                          <a:effectLst/>
                          <a:latin typeface="Trebuchet MS"/>
                        </a:rPr>
                        <a:t>Categoría II</a:t>
                      </a:r>
                      <a:br>
                        <a:rPr lang="es-CL" sz="1200" b="1" i="0" u="none" strike="noStrike" dirty="0">
                          <a:solidFill>
                            <a:srgbClr val="000000"/>
                          </a:solidFill>
                          <a:effectLst/>
                          <a:latin typeface="Trebuchet MS"/>
                        </a:rPr>
                      </a:br>
                      <a:r>
                        <a:rPr lang="es-CL" sz="1200" b="1" i="0" u="none" strike="noStrike" dirty="0">
                          <a:solidFill>
                            <a:srgbClr val="000000"/>
                          </a:solidFill>
                          <a:effectLst/>
                          <a:latin typeface="Trebuchet MS"/>
                        </a:rPr>
                        <a:t>Adecuado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CL" sz="1200" b="1" i="0" u="none" strike="noStrike" dirty="0">
                          <a:solidFill>
                            <a:srgbClr val="000000"/>
                          </a:solidFill>
                          <a:effectLst/>
                          <a:latin typeface="Trebuchet MS"/>
                        </a:rPr>
                        <a:t>Categoría III:</a:t>
                      </a:r>
                      <a:br>
                        <a:rPr lang="es-CL" sz="1200" b="1" i="0" u="none" strike="noStrike" dirty="0">
                          <a:solidFill>
                            <a:srgbClr val="000000"/>
                          </a:solidFill>
                          <a:effectLst/>
                          <a:latin typeface="Trebuchet MS"/>
                        </a:rPr>
                      </a:br>
                      <a:r>
                        <a:rPr lang="es-CL" sz="1200" b="1" i="0" u="none" strike="noStrike" dirty="0">
                          <a:solidFill>
                            <a:srgbClr val="000000"/>
                          </a:solidFill>
                          <a:effectLst/>
                          <a:latin typeface="Trebuchet MS"/>
                        </a:rPr>
                        <a:t>Vulnerable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ctr"/>
                      <a:r>
                        <a:rPr lang="es-CL" sz="1200" b="1" i="0" u="none" strike="noStrike" dirty="0" smtClean="0">
                          <a:solidFill>
                            <a:srgbClr val="000000"/>
                          </a:solidFill>
                          <a:effectLst/>
                          <a:latin typeface="Trebuchet MS"/>
                        </a:rPr>
                        <a:t>Categoría </a:t>
                      </a:r>
                      <a:r>
                        <a:rPr lang="es-CL" sz="1200" b="1" i="0" u="none" strike="noStrike" dirty="0">
                          <a:solidFill>
                            <a:srgbClr val="000000"/>
                          </a:solidFill>
                          <a:effectLst/>
                          <a:latin typeface="Trebuchet MS"/>
                        </a:rPr>
                        <a:t>IV:</a:t>
                      </a:r>
                      <a:br>
                        <a:rPr lang="es-CL" sz="1200" b="1" i="0" u="none" strike="noStrike" dirty="0">
                          <a:solidFill>
                            <a:srgbClr val="000000"/>
                          </a:solidFill>
                          <a:effectLst/>
                          <a:latin typeface="Trebuchet MS"/>
                        </a:rPr>
                      </a:br>
                      <a:r>
                        <a:rPr lang="es-CL" sz="1200" b="1" i="0" u="none" strike="noStrike" dirty="0">
                          <a:solidFill>
                            <a:srgbClr val="000000"/>
                          </a:solidFill>
                          <a:effectLst/>
                          <a:latin typeface="Trebuchet MS"/>
                        </a:rPr>
                        <a:t>Débil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300"/>
                    </a:solidFill>
                  </a:tcPr>
                </a:tc>
                <a:tc>
                  <a:txBody>
                    <a:bodyPr/>
                    <a:lstStyle/>
                    <a:p>
                      <a:pPr algn="ctr" fontAlgn="ctr"/>
                      <a:r>
                        <a:rPr lang="es-CL" sz="1200" b="1" i="0" u="none" strike="noStrike" dirty="0">
                          <a:solidFill>
                            <a:srgbClr val="FFFFFF"/>
                          </a:solidFill>
                          <a:effectLst/>
                          <a:latin typeface="Trebuchet MS"/>
                        </a:rPr>
                        <a:t>Categoría V</a:t>
                      </a:r>
                      <a:br>
                        <a:rPr lang="es-CL" sz="1200" b="1" i="0" u="none" strike="noStrike" dirty="0">
                          <a:solidFill>
                            <a:srgbClr val="FFFFFF"/>
                          </a:solidFill>
                          <a:effectLst/>
                          <a:latin typeface="Trebuchet MS"/>
                        </a:rPr>
                      </a:br>
                      <a:r>
                        <a:rPr lang="es-CL" sz="1200" b="1" i="0" u="none" strike="noStrike" dirty="0">
                          <a:solidFill>
                            <a:srgbClr val="FFFFFF"/>
                          </a:solidFill>
                          <a:effectLst/>
                          <a:latin typeface="Trebuchet MS"/>
                        </a:rPr>
                        <a:t>Alto Riesgo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00"/>
                    </a:solidFill>
                  </a:tcPr>
                </a:tc>
              </a:tr>
              <a:tr h="955556">
                <a:tc vMerge="1">
                  <a:txBody>
                    <a:bodyPr/>
                    <a:lstStyle/>
                    <a:p>
                      <a:endParaRPr lang="es-CL"/>
                    </a:p>
                  </a:txBody>
                  <a:tcPr/>
                </a:tc>
                <a:tc>
                  <a:txBody>
                    <a:bodyPr/>
                    <a:lstStyle/>
                    <a:p>
                      <a:pPr algn="ctr" fontAlgn="ctr"/>
                      <a:r>
                        <a:rPr lang="es-CL" sz="1400" b="1" i="0" u="none" strike="noStrike" dirty="0">
                          <a:solidFill>
                            <a:srgbClr val="000000"/>
                          </a:solidFill>
                          <a:effectLst/>
                          <a:latin typeface="Trebuchet MS"/>
                        </a:rPr>
                        <a:t>Nivel 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1" i="0" u="none" strike="noStrike" dirty="0">
                          <a:solidFill>
                            <a:srgbClr val="FFFFFF"/>
                          </a:solidFill>
                          <a:effectLst/>
                          <a:latin typeface="Trebuchet MS"/>
                        </a:rPr>
                        <a:t>Categoría V</a:t>
                      </a:r>
                      <a:br>
                        <a:rPr lang="es-CL" sz="1200" b="1" i="0" u="none" strike="noStrike" dirty="0">
                          <a:solidFill>
                            <a:srgbClr val="FFFFFF"/>
                          </a:solidFill>
                          <a:effectLst/>
                          <a:latin typeface="Trebuchet MS"/>
                        </a:rPr>
                      </a:br>
                      <a:r>
                        <a:rPr lang="es-CL" sz="1200" b="1" i="0" u="none" strike="noStrike" dirty="0">
                          <a:solidFill>
                            <a:srgbClr val="FFFFFF"/>
                          </a:solidFill>
                          <a:effectLst/>
                          <a:latin typeface="Trebuchet MS"/>
                        </a:rPr>
                        <a:t>Alto Riesgo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00"/>
                    </a:solidFill>
                  </a:tcPr>
                </a:tc>
                <a:tc>
                  <a:txBody>
                    <a:bodyPr/>
                    <a:lstStyle/>
                    <a:p>
                      <a:pPr algn="ctr" fontAlgn="ctr"/>
                      <a:r>
                        <a:rPr lang="es-CL" sz="1200" b="1" i="0" u="none" strike="noStrike" dirty="0">
                          <a:solidFill>
                            <a:srgbClr val="FFFFFF"/>
                          </a:solidFill>
                          <a:effectLst/>
                          <a:latin typeface="Trebuchet MS"/>
                        </a:rPr>
                        <a:t>Categoría V</a:t>
                      </a:r>
                      <a:br>
                        <a:rPr lang="es-CL" sz="1200" b="1" i="0" u="none" strike="noStrike" dirty="0">
                          <a:solidFill>
                            <a:srgbClr val="FFFFFF"/>
                          </a:solidFill>
                          <a:effectLst/>
                          <a:latin typeface="Trebuchet MS"/>
                        </a:rPr>
                      </a:br>
                      <a:r>
                        <a:rPr lang="es-CL" sz="1200" b="1" i="0" u="none" strike="noStrike" dirty="0">
                          <a:solidFill>
                            <a:srgbClr val="FFFFFF"/>
                          </a:solidFill>
                          <a:effectLst/>
                          <a:latin typeface="Trebuchet MS"/>
                        </a:rPr>
                        <a:t>Alto Riesgo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00"/>
                    </a:solidFill>
                  </a:tcPr>
                </a:tc>
                <a:tc>
                  <a:txBody>
                    <a:bodyPr/>
                    <a:lstStyle/>
                    <a:p>
                      <a:pPr algn="ctr" fontAlgn="ctr"/>
                      <a:r>
                        <a:rPr lang="es-CL" sz="1200" b="1" i="0" u="none" strike="noStrike" dirty="0">
                          <a:solidFill>
                            <a:srgbClr val="FFFFFF"/>
                          </a:solidFill>
                          <a:effectLst/>
                          <a:latin typeface="Trebuchet MS"/>
                        </a:rPr>
                        <a:t>Categoría V</a:t>
                      </a:r>
                      <a:br>
                        <a:rPr lang="es-CL" sz="1200" b="1" i="0" u="none" strike="noStrike" dirty="0">
                          <a:solidFill>
                            <a:srgbClr val="FFFFFF"/>
                          </a:solidFill>
                          <a:effectLst/>
                          <a:latin typeface="Trebuchet MS"/>
                        </a:rPr>
                      </a:br>
                      <a:r>
                        <a:rPr lang="es-CL" sz="1200" b="1" i="0" u="none" strike="noStrike" dirty="0">
                          <a:solidFill>
                            <a:srgbClr val="FFFFFF"/>
                          </a:solidFill>
                          <a:effectLst/>
                          <a:latin typeface="Trebuchet MS"/>
                        </a:rPr>
                        <a:t>Alto Riesgo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00"/>
                    </a:solidFill>
                  </a:tcPr>
                </a:tc>
                <a:tc>
                  <a:txBody>
                    <a:bodyPr/>
                    <a:lstStyle/>
                    <a:p>
                      <a:pPr algn="ctr" fontAlgn="ctr"/>
                      <a:r>
                        <a:rPr lang="es-CL" sz="1200" b="1" i="0" u="none" strike="noStrike" dirty="0">
                          <a:solidFill>
                            <a:srgbClr val="FFFFFF"/>
                          </a:solidFill>
                          <a:effectLst/>
                          <a:latin typeface="Trebuchet MS"/>
                        </a:rPr>
                        <a:t>Categoría V</a:t>
                      </a:r>
                      <a:br>
                        <a:rPr lang="es-CL" sz="1200" b="1" i="0" u="none" strike="noStrike" dirty="0">
                          <a:solidFill>
                            <a:srgbClr val="FFFFFF"/>
                          </a:solidFill>
                          <a:effectLst/>
                          <a:latin typeface="Trebuchet MS"/>
                        </a:rPr>
                      </a:br>
                      <a:r>
                        <a:rPr lang="es-CL" sz="1200" b="1" i="0" u="none" strike="noStrike" dirty="0">
                          <a:solidFill>
                            <a:srgbClr val="FFFFFF"/>
                          </a:solidFill>
                          <a:effectLst/>
                          <a:latin typeface="Trebuchet MS"/>
                        </a:rPr>
                        <a:t>Alto Riesgo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00"/>
                    </a:solidFill>
                  </a:tcPr>
                </a:tc>
              </a:tr>
            </a:tbl>
          </a:graphicData>
        </a:graphic>
      </p:graphicFrame>
      <p:sp>
        <p:nvSpPr>
          <p:cNvPr id="4" name="3 Marcador de número de diapositiva"/>
          <p:cNvSpPr>
            <a:spLocks noGrp="1"/>
          </p:cNvSpPr>
          <p:nvPr>
            <p:ph type="sldNum" sz="quarter" idx="12"/>
          </p:nvPr>
        </p:nvSpPr>
        <p:spPr/>
        <p:txBody>
          <a:bodyPr/>
          <a:lstStyle/>
          <a:p>
            <a:fld id="{F7F384E3-EC3D-4EF8-ADC1-38228C1D79E1}" type="slidenum">
              <a:rPr lang="es-CL" smtClean="0"/>
              <a:t>53</a:t>
            </a:fld>
            <a:endParaRPr lang="es-CL"/>
          </a:p>
        </p:txBody>
      </p:sp>
    </p:spTree>
    <p:extLst>
      <p:ext uri="{BB962C8B-B14F-4D97-AF65-F5344CB8AC3E}">
        <p14:creationId xmlns:p14="http://schemas.microsoft.com/office/powerpoint/2010/main" val="605921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385953330"/>
              </p:ext>
            </p:extLst>
          </p:nvPr>
        </p:nvGraphicFramePr>
        <p:xfrm>
          <a:off x="251520" y="1268760"/>
          <a:ext cx="8640960" cy="276490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3 Marcador de número de diapositiva"/>
          <p:cNvSpPr>
            <a:spLocks noGrp="1"/>
          </p:cNvSpPr>
          <p:nvPr>
            <p:ph type="sldNum" sz="quarter" idx="12"/>
          </p:nvPr>
        </p:nvSpPr>
        <p:spPr/>
        <p:txBody>
          <a:bodyPr/>
          <a:lstStyle/>
          <a:p>
            <a:fld id="{F7F384E3-EC3D-4EF8-ADC1-38228C1D79E1}" type="slidenum">
              <a:rPr lang="es-CL" smtClean="0"/>
              <a:t>54</a:t>
            </a:fld>
            <a:endParaRPr lang="es-CL"/>
          </a:p>
        </p:txBody>
      </p:sp>
      <p:sp>
        <p:nvSpPr>
          <p:cNvPr id="6" name="5 CuadroTexto"/>
          <p:cNvSpPr txBox="1"/>
          <p:nvPr/>
        </p:nvSpPr>
        <p:spPr>
          <a:xfrm>
            <a:off x="395536" y="4365104"/>
            <a:ext cx="8280920" cy="830997"/>
          </a:xfrm>
          <a:prstGeom prst="rect">
            <a:avLst/>
          </a:prstGeom>
          <a:noFill/>
        </p:spPr>
        <p:txBody>
          <a:bodyPr wrap="square" rtlCol="0">
            <a:spAutoFit/>
          </a:bodyPr>
          <a:lstStyle/>
          <a:p>
            <a:pPr algn="just"/>
            <a:r>
              <a:rPr lang="es-ES_tradnl" sz="2400" dirty="0">
                <a:solidFill>
                  <a:srgbClr val="002060"/>
                </a:solidFill>
              </a:rPr>
              <a:t>Tanto los resultados de la evaluación realizada como el oficio, serán aprobados por el Grupo de Control de la Superintendencia.</a:t>
            </a:r>
            <a:endParaRPr lang="es-CL" sz="2400" dirty="0"/>
          </a:p>
        </p:txBody>
      </p:sp>
      <p:sp>
        <p:nvSpPr>
          <p:cNvPr id="7" name="1 Título"/>
          <p:cNvSpPr>
            <a:spLocks noGrp="1"/>
          </p:cNvSpPr>
          <p:nvPr>
            <p:ph type="title"/>
          </p:nvPr>
        </p:nvSpPr>
        <p:spPr/>
        <p:txBody>
          <a:bodyPr>
            <a:normAutofit/>
          </a:bodyPr>
          <a:lstStyle/>
          <a:p>
            <a:pPr algn="ctr"/>
            <a:r>
              <a:rPr lang="es-CL" sz="3200" b="1" dirty="0" smtClean="0">
                <a:solidFill>
                  <a:srgbClr val="0070C0"/>
                </a:solidFill>
              </a:rPr>
              <a:t>4. Acciones </a:t>
            </a:r>
            <a:r>
              <a:rPr lang="es-CL" sz="3200" b="1" dirty="0">
                <a:solidFill>
                  <a:srgbClr val="0070C0"/>
                </a:solidFill>
              </a:rPr>
              <a:t>de </a:t>
            </a:r>
            <a:r>
              <a:rPr lang="es-CL" sz="3200" b="1" dirty="0" smtClean="0">
                <a:solidFill>
                  <a:srgbClr val="0070C0"/>
                </a:solidFill>
              </a:rPr>
              <a:t>Supervisión y Seguimiento</a:t>
            </a:r>
            <a:endParaRPr lang="es-CL" sz="3200" dirty="0">
              <a:solidFill>
                <a:srgbClr val="0070C0"/>
              </a:solidFill>
            </a:endParaRPr>
          </a:p>
        </p:txBody>
      </p:sp>
      <p:sp>
        <p:nvSpPr>
          <p:cNvPr id="2" name="1 Botón de acción: Hacia atrás o Anterior">
            <a:hlinkClick r:id="rId10" action="ppaction://hlinksldjump" highlightClick="1"/>
          </p:cNvPr>
          <p:cNvSpPr/>
          <p:nvPr/>
        </p:nvSpPr>
        <p:spPr>
          <a:xfrm>
            <a:off x="7524328" y="6165304"/>
            <a:ext cx="288032" cy="288032"/>
          </a:xfrm>
          <a:prstGeom prst="actionButtonBackPreviou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1932222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F7F384E3-EC3D-4EF8-ADC1-38228C1D79E1}" type="slidenum">
              <a:rPr lang="es-CL" smtClean="0"/>
              <a:t>55</a:t>
            </a:fld>
            <a:endParaRPr lang="es-CL"/>
          </a:p>
        </p:txBody>
      </p:sp>
      <p:sp>
        <p:nvSpPr>
          <p:cNvPr id="5" name="1 Título"/>
          <p:cNvSpPr>
            <a:spLocks noGrp="1"/>
          </p:cNvSpPr>
          <p:nvPr>
            <p:ph type="title"/>
          </p:nvPr>
        </p:nvSpPr>
        <p:spPr>
          <a:xfrm>
            <a:off x="323528" y="116632"/>
            <a:ext cx="8363272" cy="1301006"/>
          </a:xfrm>
        </p:spPr>
        <p:txBody>
          <a:bodyPr>
            <a:normAutofit/>
          </a:bodyPr>
          <a:lstStyle/>
          <a:p>
            <a:r>
              <a:rPr lang="es-CL" sz="3200" b="1" dirty="0">
                <a:solidFill>
                  <a:srgbClr val="0070C0"/>
                </a:solidFill>
              </a:rPr>
              <a:t>4. Acciones de Supervisión y Seguimiento</a:t>
            </a:r>
          </a:p>
        </p:txBody>
      </p:sp>
      <p:sp>
        <p:nvSpPr>
          <p:cNvPr id="6" name="2 Marcador de contenido"/>
          <p:cNvSpPr>
            <a:spLocks noGrp="1"/>
          </p:cNvSpPr>
          <p:nvPr>
            <p:ph idx="1"/>
          </p:nvPr>
        </p:nvSpPr>
        <p:spPr>
          <a:xfrm>
            <a:off x="457200" y="1600201"/>
            <a:ext cx="8229600" cy="3773016"/>
          </a:xfrm>
        </p:spPr>
        <p:txBody>
          <a:bodyPr/>
          <a:lstStyle/>
          <a:p>
            <a:pPr marL="0" indent="0" algn="just">
              <a:buNone/>
            </a:pPr>
            <a:r>
              <a:rPr lang="es-ES_tradnl" sz="2800" dirty="0">
                <a:solidFill>
                  <a:srgbClr val="002060"/>
                </a:solidFill>
              </a:rPr>
              <a:t>La </a:t>
            </a:r>
            <a:r>
              <a:rPr lang="es-ES_tradnl" sz="2800" dirty="0" smtClean="0">
                <a:solidFill>
                  <a:srgbClr val="002060"/>
                </a:solidFill>
              </a:rPr>
              <a:t>Superintendencia realizará </a:t>
            </a:r>
            <a:r>
              <a:rPr lang="es-ES_tradnl" sz="2800" dirty="0">
                <a:solidFill>
                  <a:srgbClr val="002060"/>
                </a:solidFill>
              </a:rPr>
              <a:t>periódicamente el seguimiento de la acciones adoptadas por la aseguradora para superar las debilidades o deficiencias que fueron notificadas por la Superintendencia </a:t>
            </a:r>
            <a:r>
              <a:rPr lang="es-ES_tradnl" sz="2800" dirty="0" smtClean="0">
                <a:solidFill>
                  <a:srgbClr val="002060"/>
                </a:solidFill>
              </a:rPr>
              <a:t>y </a:t>
            </a:r>
            <a:r>
              <a:rPr lang="es-ES_tradnl" sz="2800" dirty="0">
                <a:solidFill>
                  <a:srgbClr val="002060"/>
                </a:solidFill>
              </a:rPr>
              <a:t>monitorear el grado de avance de los planes de reducción de su riesgo neto. </a:t>
            </a:r>
            <a:endParaRPr lang="es-CL" sz="2800" dirty="0">
              <a:solidFill>
                <a:srgbClr val="002060"/>
              </a:solidFill>
            </a:endParaRPr>
          </a:p>
          <a:p>
            <a:endParaRPr lang="es-CL" dirty="0"/>
          </a:p>
        </p:txBody>
      </p:sp>
    </p:spTree>
    <p:extLst>
      <p:ext uri="{BB962C8B-B14F-4D97-AF65-F5344CB8AC3E}">
        <p14:creationId xmlns:p14="http://schemas.microsoft.com/office/powerpoint/2010/main" val="20084443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18058"/>
          </a:xfrm>
        </p:spPr>
        <p:txBody>
          <a:bodyPr>
            <a:noAutofit/>
          </a:bodyPr>
          <a:lstStyle/>
          <a:p>
            <a:r>
              <a:rPr lang="es-CL" sz="3200" b="1" spc="-100" dirty="0" smtClean="0">
                <a:solidFill>
                  <a:srgbClr val="0070C0"/>
                </a:solidFill>
              </a:rPr>
              <a:t>Proceso de Evaluación de Riesgos</a:t>
            </a:r>
            <a:endParaRPr lang="es-CL" sz="3200" b="1" spc="-100" dirty="0">
              <a:solidFill>
                <a:srgbClr val="0070C0"/>
              </a:solidFill>
            </a:endParaRPr>
          </a:p>
        </p:txBody>
      </p:sp>
      <p:sp>
        <p:nvSpPr>
          <p:cNvPr id="4" name="3 Marcador de número de diapositiva"/>
          <p:cNvSpPr>
            <a:spLocks noGrp="1"/>
          </p:cNvSpPr>
          <p:nvPr>
            <p:ph type="sldNum" sz="quarter" idx="12"/>
          </p:nvPr>
        </p:nvSpPr>
        <p:spPr>
          <a:xfrm>
            <a:off x="6516216" y="6381328"/>
            <a:ext cx="2133600" cy="365125"/>
          </a:xfrm>
        </p:spPr>
        <p:txBody>
          <a:bodyPr/>
          <a:lstStyle/>
          <a:p>
            <a:fld id="{F7F384E3-EC3D-4EF8-ADC1-38228C1D79E1}" type="slidenum">
              <a:rPr lang="es-CL" smtClean="0"/>
              <a:t>56</a:t>
            </a:fld>
            <a:endParaRPr lang="es-CL"/>
          </a:p>
        </p:txBody>
      </p:sp>
      <p:sp>
        <p:nvSpPr>
          <p:cNvPr id="5" name="4 CuadroTexto"/>
          <p:cNvSpPr txBox="1"/>
          <p:nvPr/>
        </p:nvSpPr>
        <p:spPr>
          <a:xfrm>
            <a:off x="611560" y="1340768"/>
            <a:ext cx="3096344" cy="1631216"/>
          </a:xfrm>
          <a:prstGeom prst="rect">
            <a:avLst/>
          </a:prstGeom>
          <a:noFill/>
        </p:spPr>
        <p:txBody>
          <a:bodyPr wrap="square" rtlCol="0">
            <a:spAutoFit/>
          </a:bodyPr>
          <a:lstStyle/>
          <a:p>
            <a:r>
              <a:rPr lang="es-CL" sz="2000" b="1" u="sng" dirty="0" smtClean="0">
                <a:solidFill>
                  <a:srgbClr val="002060"/>
                </a:solidFill>
              </a:rPr>
              <a:t>Determinación de:</a:t>
            </a:r>
          </a:p>
          <a:p>
            <a:pPr marL="285750" indent="-285750">
              <a:buFont typeface="Arial" panose="020B0604020202020204" pitchFamily="34" charset="0"/>
              <a:buChar char="•"/>
            </a:pPr>
            <a:r>
              <a:rPr lang="es-CL" sz="2000" dirty="0" smtClean="0">
                <a:solidFill>
                  <a:srgbClr val="002060"/>
                </a:solidFill>
              </a:rPr>
              <a:t>Actividades </a:t>
            </a:r>
            <a:r>
              <a:rPr lang="es-CL" sz="2000" dirty="0" smtClean="0">
                <a:solidFill>
                  <a:srgbClr val="002060"/>
                </a:solidFill>
              </a:rPr>
              <a:t>significativas de las cías. seleccionadas</a:t>
            </a:r>
          </a:p>
          <a:p>
            <a:pPr marL="285750" indent="-285750">
              <a:buFont typeface="Arial" panose="020B0604020202020204" pitchFamily="34" charset="0"/>
              <a:buChar char="•"/>
            </a:pPr>
            <a:r>
              <a:rPr lang="es-CL" sz="2000" dirty="0" smtClean="0">
                <a:solidFill>
                  <a:srgbClr val="002060"/>
                </a:solidFill>
              </a:rPr>
              <a:t>Materialidad</a:t>
            </a:r>
          </a:p>
          <a:p>
            <a:pPr marL="285750" indent="-285750">
              <a:buFont typeface="Arial" panose="020B0604020202020204" pitchFamily="34" charset="0"/>
              <a:buChar char="•"/>
            </a:pPr>
            <a:r>
              <a:rPr lang="es-CL" sz="2000" dirty="0" smtClean="0">
                <a:solidFill>
                  <a:srgbClr val="002060"/>
                </a:solidFill>
              </a:rPr>
              <a:t>Alcance</a:t>
            </a:r>
            <a:endParaRPr lang="es-CL" sz="2000" dirty="0" smtClean="0">
              <a:solidFill>
                <a:srgbClr val="002060"/>
              </a:solidFill>
            </a:endParaRPr>
          </a:p>
        </p:txBody>
      </p:sp>
      <p:sp>
        <p:nvSpPr>
          <p:cNvPr id="6" name="5 Cerrar llave"/>
          <p:cNvSpPr/>
          <p:nvPr/>
        </p:nvSpPr>
        <p:spPr>
          <a:xfrm>
            <a:off x="3943962" y="1340767"/>
            <a:ext cx="195990" cy="126175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L"/>
          </a:p>
        </p:txBody>
      </p:sp>
      <p:sp>
        <p:nvSpPr>
          <p:cNvPr id="8" name="7 Flecha derecha"/>
          <p:cNvSpPr/>
          <p:nvPr/>
        </p:nvSpPr>
        <p:spPr>
          <a:xfrm>
            <a:off x="4283968" y="1902394"/>
            <a:ext cx="288032" cy="1384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8 CuadroTexto"/>
          <p:cNvSpPr txBox="1"/>
          <p:nvPr/>
        </p:nvSpPr>
        <p:spPr>
          <a:xfrm>
            <a:off x="4788024" y="1617701"/>
            <a:ext cx="2016224" cy="707886"/>
          </a:xfrm>
          <a:prstGeom prst="rect">
            <a:avLst/>
          </a:prstGeom>
          <a:noFill/>
        </p:spPr>
        <p:txBody>
          <a:bodyPr wrap="square" rtlCol="0">
            <a:spAutoFit/>
          </a:bodyPr>
          <a:lstStyle/>
          <a:p>
            <a:r>
              <a:rPr lang="es-CL" sz="2000" dirty="0" smtClean="0">
                <a:solidFill>
                  <a:srgbClr val="002060"/>
                </a:solidFill>
              </a:rPr>
              <a:t>Aprobación Grupo de Control</a:t>
            </a:r>
            <a:endParaRPr lang="es-CL" sz="2000" dirty="0">
              <a:solidFill>
                <a:srgbClr val="002060"/>
              </a:solidFill>
            </a:endParaRPr>
          </a:p>
        </p:txBody>
      </p:sp>
      <p:sp>
        <p:nvSpPr>
          <p:cNvPr id="10" name="9 CuadroTexto"/>
          <p:cNvSpPr txBox="1"/>
          <p:nvPr/>
        </p:nvSpPr>
        <p:spPr>
          <a:xfrm>
            <a:off x="611560" y="2924944"/>
            <a:ext cx="3096344" cy="1015663"/>
          </a:xfrm>
          <a:prstGeom prst="rect">
            <a:avLst/>
          </a:prstGeom>
          <a:noFill/>
        </p:spPr>
        <p:txBody>
          <a:bodyPr wrap="square" rtlCol="0">
            <a:spAutoFit/>
          </a:bodyPr>
          <a:lstStyle/>
          <a:p>
            <a:pPr marL="285750" indent="-285750">
              <a:buFont typeface="Arial" panose="020B0604020202020204" pitchFamily="34" charset="0"/>
              <a:buChar char="•"/>
            </a:pPr>
            <a:r>
              <a:rPr lang="es-CL" sz="2000" dirty="0" smtClean="0">
                <a:solidFill>
                  <a:srgbClr val="002060"/>
                </a:solidFill>
              </a:rPr>
              <a:t>Oficio inicio matriz</a:t>
            </a:r>
          </a:p>
          <a:p>
            <a:pPr marL="285750" indent="-285750">
              <a:buFont typeface="Arial" panose="020B0604020202020204" pitchFamily="34" charset="0"/>
              <a:buChar char="•"/>
            </a:pPr>
            <a:r>
              <a:rPr lang="es-CL" sz="2000" dirty="0" smtClean="0">
                <a:solidFill>
                  <a:srgbClr val="002060"/>
                </a:solidFill>
              </a:rPr>
              <a:t>Análisis de antecedentes</a:t>
            </a:r>
          </a:p>
          <a:p>
            <a:pPr marL="285750" indent="-285750">
              <a:buFont typeface="Arial" panose="020B0604020202020204" pitchFamily="34" charset="0"/>
              <a:buChar char="•"/>
            </a:pPr>
            <a:r>
              <a:rPr lang="es-CL" sz="2000" dirty="0" smtClean="0">
                <a:solidFill>
                  <a:srgbClr val="002060"/>
                </a:solidFill>
              </a:rPr>
              <a:t>Visita a compañía</a:t>
            </a:r>
            <a:endParaRPr lang="es-CL" sz="2000" dirty="0">
              <a:solidFill>
                <a:srgbClr val="002060"/>
              </a:solidFill>
            </a:endParaRPr>
          </a:p>
        </p:txBody>
      </p:sp>
      <p:sp>
        <p:nvSpPr>
          <p:cNvPr id="11" name="10 Cerrar llave"/>
          <p:cNvSpPr/>
          <p:nvPr/>
        </p:nvSpPr>
        <p:spPr>
          <a:xfrm>
            <a:off x="3923928" y="2924945"/>
            <a:ext cx="216024" cy="101566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L"/>
          </a:p>
        </p:txBody>
      </p:sp>
      <p:sp>
        <p:nvSpPr>
          <p:cNvPr id="13" name="12 CuadroTexto"/>
          <p:cNvSpPr txBox="1"/>
          <p:nvPr/>
        </p:nvSpPr>
        <p:spPr>
          <a:xfrm>
            <a:off x="611560" y="4181018"/>
            <a:ext cx="3096344" cy="707886"/>
          </a:xfrm>
          <a:prstGeom prst="rect">
            <a:avLst/>
          </a:prstGeom>
          <a:noFill/>
        </p:spPr>
        <p:txBody>
          <a:bodyPr wrap="square" rtlCol="0">
            <a:spAutoFit/>
          </a:bodyPr>
          <a:lstStyle/>
          <a:p>
            <a:pPr marL="285750" indent="-285750">
              <a:buFont typeface="Arial" panose="020B0604020202020204" pitchFamily="34" charset="0"/>
              <a:buChar char="•"/>
            </a:pPr>
            <a:r>
              <a:rPr lang="es-CL" sz="2000" dirty="0" smtClean="0">
                <a:solidFill>
                  <a:srgbClr val="002060"/>
                </a:solidFill>
              </a:rPr>
              <a:t>Informe de Gestión</a:t>
            </a:r>
          </a:p>
          <a:p>
            <a:pPr marL="285750" indent="-285750">
              <a:buFont typeface="Arial" panose="020B0604020202020204" pitchFamily="34" charset="0"/>
              <a:buChar char="•"/>
            </a:pPr>
            <a:r>
              <a:rPr lang="es-CL" sz="2000" dirty="0" smtClean="0">
                <a:solidFill>
                  <a:srgbClr val="002060"/>
                </a:solidFill>
              </a:rPr>
              <a:t>Oficio de resultados</a:t>
            </a:r>
            <a:endParaRPr lang="es-CL" sz="2000" dirty="0">
              <a:solidFill>
                <a:srgbClr val="002060"/>
              </a:solidFill>
            </a:endParaRPr>
          </a:p>
        </p:txBody>
      </p:sp>
      <p:sp>
        <p:nvSpPr>
          <p:cNvPr id="14" name="13 Flecha derecha"/>
          <p:cNvSpPr/>
          <p:nvPr/>
        </p:nvSpPr>
        <p:spPr>
          <a:xfrm>
            <a:off x="3707904" y="4402559"/>
            <a:ext cx="288032" cy="1384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14 CuadroTexto"/>
          <p:cNvSpPr txBox="1"/>
          <p:nvPr/>
        </p:nvSpPr>
        <p:spPr>
          <a:xfrm>
            <a:off x="4499991" y="4212956"/>
            <a:ext cx="3448255" cy="400110"/>
          </a:xfrm>
          <a:prstGeom prst="rect">
            <a:avLst/>
          </a:prstGeom>
          <a:noFill/>
        </p:spPr>
        <p:txBody>
          <a:bodyPr wrap="square" rtlCol="0">
            <a:spAutoFit/>
          </a:bodyPr>
          <a:lstStyle/>
          <a:p>
            <a:r>
              <a:rPr lang="es-CL" sz="2000" dirty="0" smtClean="0">
                <a:solidFill>
                  <a:srgbClr val="002060"/>
                </a:solidFill>
              </a:rPr>
              <a:t>Aprobación Grupo de Control</a:t>
            </a:r>
            <a:endParaRPr lang="es-CL" sz="2000" dirty="0">
              <a:solidFill>
                <a:srgbClr val="002060"/>
              </a:solidFill>
            </a:endParaRPr>
          </a:p>
        </p:txBody>
      </p:sp>
      <p:sp>
        <p:nvSpPr>
          <p:cNvPr id="16" name="15 CuadroTexto"/>
          <p:cNvSpPr txBox="1"/>
          <p:nvPr/>
        </p:nvSpPr>
        <p:spPr>
          <a:xfrm>
            <a:off x="611560" y="5117122"/>
            <a:ext cx="2592288" cy="400110"/>
          </a:xfrm>
          <a:prstGeom prst="rect">
            <a:avLst/>
          </a:prstGeom>
          <a:noFill/>
        </p:spPr>
        <p:txBody>
          <a:bodyPr wrap="square" rtlCol="0">
            <a:spAutoFit/>
          </a:bodyPr>
          <a:lstStyle/>
          <a:p>
            <a:pPr marL="285750" indent="-285750">
              <a:buFont typeface="Arial" panose="020B0604020202020204" pitchFamily="34" charset="0"/>
              <a:buChar char="•"/>
            </a:pPr>
            <a:r>
              <a:rPr lang="es-CL" sz="2000" dirty="0" smtClean="0">
                <a:solidFill>
                  <a:srgbClr val="002060"/>
                </a:solidFill>
              </a:rPr>
              <a:t>Plan de acción</a:t>
            </a:r>
            <a:endParaRPr lang="es-CL" sz="2000" dirty="0">
              <a:solidFill>
                <a:srgbClr val="002060"/>
              </a:solidFill>
            </a:endParaRPr>
          </a:p>
        </p:txBody>
      </p:sp>
      <p:sp>
        <p:nvSpPr>
          <p:cNvPr id="17" name="16 Flecha derecha"/>
          <p:cNvSpPr/>
          <p:nvPr/>
        </p:nvSpPr>
        <p:spPr>
          <a:xfrm>
            <a:off x="3707904" y="5261138"/>
            <a:ext cx="288032" cy="1384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17 CuadroTexto"/>
          <p:cNvSpPr txBox="1"/>
          <p:nvPr/>
        </p:nvSpPr>
        <p:spPr>
          <a:xfrm>
            <a:off x="4427984" y="5117122"/>
            <a:ext cx="1584176" cy="400110"/>
          </a:xfrm>
          <a:prstGeom prst="rect">
            <a:avLst/>
          </a:prstGeom>
          <a:noFill/>
        </p:spPr>
        <p:txBody>
          <a:bodyPr wrap="square" rtlCol="0">
            <a:spAutoFit/>
          </a:bodyPr>
          <a:lstStyle/>
          <a:p>
            <a:r>
              <a:rPr lang="es-CL" sz="2000" dirty="0" smtClean="0">
                <a:solidFill>
                  <a:srgbClr val="002060"/>
                </a:solidFill>
              </a:rPr>
              <a:t>Compañía</a:t>
            </a:r>
            <a:endParaRPr lang="es-CL" sz="2000" dirty="0">
              <a:solidFill>
                <a:srgbClr val="002060"/>
              </a:solidFill>
            </a:endParaRPr>
          </a:p>
        </p:txBody>
      </p:sp>
      <p:sp>
        <p:nvSpPr>
          <p:cNvPr id="19" name="18 CuadroTexto"/>
          <p:cNvSpPr txBox="1"/>
          <p:nvPr/>
        </p:nvSpPr>
        <p:spPr>
          <a:xfrm>
            <a:off x="651419" y="5765194"/>
            <a:ext cx="2592288" cy="400110"/>
          </a:xfrm>
          <a:prstGeom prst="rect">
            <a:avLst/>
          </a:prstGeom>
          <a:noFill/>
        </p:spPr>
        <p:txBody>
          <a:bodyPr wrap="square" rtlCol="0">
            <a:spAutoFit/>
          </a:bodyPr>
          <a:lstStyle/>
          <a:p>
            <a:pPr marL="285750" indent="-285750">
              <a:buFont typeface="Arial" panose="020B0604020202020204" pitchFamily="34" charset="0"/>
              <a:buChar char="•"/>
            </a:pPr>
            <a:r>
              <a:rPr lang="es-CL" sz="2000" dirty="0" smtClean="0">
                <a:solidFill>
                  <a:srgbClr val="002060"/>
                </a:solidFill>
              </a:rPr>
              <a:t>Seguimiento</a:t>
            </a:r>
            <a:endParaRPr lang="es-CL" sz="2000" dirty="0">
              <a:solidFill>
                <a:srgbClr val="002060"/>
              </a:solidFill>
            </a:endParaRPr>
          </a:p>
        </p:txBody>
      </p:sp>
      <p:sp>
        <p:nvSpPr>
          <p:cNvPr id="20" name="19 Flecha derecha"/>
          <p:cNvSpPr/>
          <p:nvPr/>
        </p:nvSpPr>
        <p:spPr>
          <a:xfrm>
            <a:off x="3707904" y="5914727"/>
            <a:ext cx="288032" cy="1384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1368332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39552" y="116632"/>
            <a:ext cx="5400600" cy="1215008"/>
          </a:xfrm>
        </p:spPr>
        <p:txBody>
          <a:bodyPr>
            <a:normAutofit/>
          </a:bodyPr>
          <a:lstStyle/>
          <a:p>
            <a:pPr algn="l"/>
            <a:r>
              <a:rPr lang="es-CL" sz="3200" b="1" dirty="0" smtClean="0">
                <a:solidFill>
                  <a:srgbClr val="002060"/>
                </a:solidFill>
              </a:rPr>
              <a:t>IV. ¿Qué esperamos?</a:t>
            </a:r>
            <a:endParaRPr lang="es-CL" sz="3200" b="1" dirty="0">
              <a:solidFill>
                <a:srgbClr val="002060"/>
              </a:solidFill>
            </a:endParaRPr>
          </a:p>
        </p:txBody>
      </p:sp>
      <p:sp>
        <p:nvSpPr>
          <p:cNvPr id="3" name="2 Marcador de contenido"/>
          <p:cNvSpPr>
            <a:spLocks noGrp="1"/>
          </p:cNvSpPr>
          <p:nvPr>
            <p:ph idx="1"/>
          </p:nvPr>
        </p:nvSpPr>
        <p:spPr>
          <a:xfrm>
            <a:off x="457200" y="1340768"/>
            <a:ext cx="8229600" cy="3744416"/>
          </a:xfrm>
        </p:spPr>
        <p:txBody>
          <a:bodyPr>
            <a:normAutofit fontScale="77500" lnSpcReduction="20000"/>
          </a:bodyPr>
          <a:lstStyle/>
          <a:p>
            <a:pPr algn="just"/>
            <a:r>
              <a:rPr lang="es-ES_tradnl" sz="3600" dirty="0">
                <a:solidFill>
                  <a:srgbClr val="002060"/>
                </a:solidFill>
              </a:rPr>
              <a:t>Mejorar la calidad del trabajo de supervisión.</a:t>
            </a:r>
          </a:p>
          <a:p>
            <a:pPr algn="just"/>
            <a:endParaRPr lang="es-ES_tradnl" sz="3600" dirty="0">
              <a:solidFill>
                <a:srgbClr val="002060"/>
              </a:solidFill>
            </a:endParaRPr>
          </a:p>
          <a:p>
            <a:pPr algn="just"/>
            <a:r>
              <a:rPr lang="es-ES_tradnl" sz="3600" dirty="0">
                <a:solidFill>
                  <a:srgbClr val="002060"/>
                </a:solidFill>
              </a:rPr>
              <a:t>Focalizar mejor los recursos de la Superintendencia en materia de supervisión de solvencia de la industria aseguradora.</a:t>
            </a:r>
            <a:endParaRPr lang="es-CL" sz="3600" dirty="0">
              <a:solidFill>
                <a:srgbClr val="002060"/>
              </a:solidFill>
            </a:endParaRPr>
          </a:p>
          <a:p>
            <a:pPr algn="just"/>
            <a:endParaRPr lang="es-ES_tradnl" sz="3600" dirty="0">
              <a:solidFill>
                <a:srgbClr val="002060"/>
              </a:solidFill>
            </a:endParaRPr>
          </a:p>
          <a:p>
            <a:pPr algn="just"/>
            <a:r>
              <a:rPr lang="es-ES_tradnl" sz="3600" dirty="0">
                <a:solidFill>
                  <a:srgbClr val="002060"/>
                </a:solidFill>
              </a:rPr>
              <a:t>Incentivar y promover la adopción de sanas prácticas de gestión de riesgos en las compañías de seguros</a:t>
            </a:r>
            <a:r>
              <a:rPr lang="es-ES_tradnl" sz="3600" dirty="0" smtClean="0">
                <a:solidFill>
                  <a:srgbClr val="002060"/>
                </a:solidFill>
              </a:rPr>
              <a:t>.</a:t>
            </a:r>
          </a:p>
          <a:p>
            <a:pPr algn="just"/>
            <a:endParaRPr lang="es-ES_tradnl" sz="3600" dirty="0">
              <a:solidFill>
                <a:srgbClr val="002060"/>
              </a:solidFill>
            </a:endParaRPr>
          </a:p>
          <a:p>
            <a:pPr algn="just"/>
            <a:endParaRPr lang="es-ES_tradnl" sz="3600" dirty="0">
              <a:solidFill>
                <a:srgbClr val="002060"/>
              </a:solidFill>
            </a:endParaRPr>
          </a:p>
          <a:p>
            <a:pPr marL="0" indent="0" algn="just">
              <a:buNone/>
            </a:pPr>
            <a:endParaRPr lang="es-CL" sz="3600" dirty="0" smtClean="0">
              <a:solidFill>
                <a:srgbClr val="002060"/>
              </a:solidFill>
            </a:endParaRPr>
          </a:p>
          <a:p>
            <a:pPr marL="0" indent="0" algn="just">
              <a:buNone/>
            </a:pPr>
            <a:endParaRPr lang="es-CL" sz="3600" dirty="0">
              <a:solidFill>
                <a:srgbClr val="002060"/>
              </a:solidFill>
            </a:endParaRPr>
          </a:p>
          <a:p>
            <a:endParaRPr lang="es-CL" dirty="0"/>
          </a:p>
        </p:txBody>
      </p:sp>
      <p:sp>
        <p:nvSpPr>
          <p:cNvPr id="4" name="3 Marcador de número de diapositiva"/>
          <p:cNvSpPr>
            <a:spLocks noGrp="1"/>
          </p:cNvSpPr>
          <p:nvPr>
            <p:ph type="sldNum" sz="quarter" idx="12"/>
          </p:nvPr>
        </p:nvSpPr>
        <p:spPr/>
        <p:txBody>
          <a:bodyPr/>
          <a:lstStyle/>
          <a:p>
            <a:fld id="{F7F384E3-EC3D-4EF8-ADC1-38228C1D79E1}" type="slidenum">
              <a:rPr lang="es-CL" smtClean="0"/>
              <a:t>57</a:t>
            </a:fld>
            <a:endParaRPr lang="es-CL"/>
          </a:p>
        </p:txBody>
      </p:sp>
    </p:spTree>
    <p:extLst>
      <p:ext uri="{BB962C8B-B14F-4D97-AF65-F5344CB8AC3E}">
        <p14:creationId xmlns:p14="http://schemas.microsoft.com/office/powerpoint/2010/main" val="26101886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11560" y="5013176"/>
            <a:ext cx="8064896" cy="697632"/>
          </a:xfrm>
        </p:spPr>
        <p:txBody>
          <a:bodyPr>
            <a:noAutofit/>
          </a:bodyPr>
          <a:lstStyle/>
          <a:p>
            <a:r>
              <a:rPr lang="es-CL" sz="1600" b="1" dirty="0" smtClean="0">
                <a:solidFill>
                  <a:schemeClr val="tx1"/>
                </a:solidFill>
              </a:rPr>
              <a:t>SVS</a:t>
            </a:r>
          </a:p>
          <a:p>
            <a:r>
              <a:rPr lang="es-CL" sz="1600" b="1" dirty="0" smtClean="0">
                <a:solidFill>
                  <a:schemeClr val="tx1"/>
                </a:solidFill>
              </a:rPr>
              <a:t>Intendencia de Seguros</a:t>
            </a:r>
          </a:p>
          <a:p>
            <a:r>
              <a:rPr lang="es-CL" sz="1600" b="1" dirty="0" smtClean="0">
                <a:solidFill>
                  <a:schemeClr val="tx1"/>
                </a:solidFill>
              </a:rPr>
              <a:t>División de Riesgos de Seguros</a:t>
            </a:r>
          </a:p>
          <a:p>
            <a:r>
              <a:rPr lang="es-CL" sz="1600" b="1" dirty="0" smtClean="0">
                <a:solidFill>
                  <a:schemeClr val="tx1"/>
                </a:solidFill>
              </a:rPr>
              <a:t>2013</a:t>
            </a:r>
            <a:endParaRPr lang="es-CL" sz="1600" b="1" dirty="0">
              <a:solidFill>
                <a:schemeClr val="tx1"/>
              </a:solidFill>
            </a:endParaRPr>
          </a:p>
        </p:txBody>
      </p:sp>
      <p:sp>
        <p:nvSpPr>
          <p:cNvPr id="5" name="1 Título"/>
          <p:cNvSpPr>
            <a:spLocks noGrp="1"/>
          </p:cNvSpPr>
          <p:nvPr>
            <p:ph type="ctrTitle"/>
          </p:nvPr>
        </p:nvSpPr>
        <p:spPr>
          <a:xfrm>
            <a:off x="181744" y="2319015"/>
            <a:ext cx="7990656" cy="2118097"/>
          </a:xfrm>
        </p:spPr>
        <p:txBody>
          <a:bodyPr>
            <a:normAutofit/>
          </a:bodyPr>
          <a:lstStyle/>
          <a:p>
            <a:r>
              <a:rPr lang="es-CL" dirty="0" smtClean="0">
                <a:solidFill>
                  <a:srgbClr val="002060"/>
                </a:solidFill>
              </a:rPr>
              <a:t>Evaluación de Solvencia de Compañías de Seguros</a:t>
            </a:r>
            <a:br>
              <a:rPr lang="es-CL" dirty="0" smtClean="0">
                <a:solidFill>
                  <a:srgbClr val="002060"/>
                </a:solidFill>
              </a:rPr>
            </a:br>
            <a:r>
              <a:rPr lang="es-CL" dirty="0" smtClean="0">
                <a:solidFill>
                  <a:srgbClr val="002060"/>
                </a:solidFill>
              </a:rPr>
              <a:t>Nivel II</a:t>
            </a:r>
            <a:endParaRPr lang="es-CL" dirty="0">
              <a:solidFill>
                <a:srgbClr val="002060"/>
              </a:solidFill>
            </a:endParaRPr>
          </a:p>
        </p:txBody>
      </p:sp>
    </p:spTree>
    <p:extLst>
      <p:ext uri="{BB962C8B-B14F-4D97-AF65-F5344CB8AC3E}">
        <p14:creationId xmlns:p14="http://schemas.microsoft.com/office/powerpoint/2010/main" val="26924591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a:noAutofit/>
          </a:bodyPr>
          <a:lstStyle/>
          <a:p>
            <a:pPr algn="ctr"/>
            <a:r>
              <a:rPr lang="es-CL" sz="3200" b="1" spc="-100" dirty="0" smtClean="0">
                <a:solidFill>
                  <a:schemeClr val="tx2"/>
                </a:solidFill>
              </a:rPr>
              <a:t>II. Evaluación </a:t>
            </a:r>
            <a:r>
              <a:rPr lang="es-CL" sz="3200" b="1" spc="-100" dirty="0">
                <a:solidFill>
                  <a:schemeClr val="tx2"/>
                </a:solidFill>
              </a:rPr>
              <a:t>de Solvencia de las Aseguradoras</a:t>
            </a:r>
            <a:r>
              <a:rPr lang="es-CL" sz="3200" dirty="0"/>
              <a:t/>
            </a:r>
            <a:br>
              <a:rPr lang="es-CL" sz="3200" dirty="0"/>
            </a:br>
            <a:endParaRPr lang="es-CL" sz="3200" dirty="0"/>
          </a:p>
        </p:txBody>
      </p:sp>
      <p:sp>
        <p:nvSpPr>
          <p:cNvPr id="3" name="2 Marcador de contenido"/>
          <p:cNvSpPr>
            <a:spLocks noGrp="1"/>
          </p:cNvSpPr>
          <p:nvPr>
            <p:ph idx="1"/>
          </p:nvPr>
        </p:nvSpPr>
        <p:spPr>
          <a:xfrm>
            <a:off x="457200" y="1196752"/>
            <a:ext cx="8229600" cy="5400600"/>
          </a:xfrm>
        </p:spPr>
        <p:txBody>
          <a:bodyPr>
            <a:normAutofit/>
          </a:bodyPr>
          <a:lstStyle/>
          <a:p>
            <a:pPr marL="0" indent="0" algn="just">
              <a:buNone/>
            </a:pPr>
            <a:r>
              <a:rPr lang="es-CL" sz="2400" dirty="0">
                <a:solidFill>
                  <a:srgbClr val="002060"/>
                </a:solidFill>
              </a:rPr>
              <a:t>La evaluación se basa en lo indicado en la NCG N°325 y contempla los siguientes elementos:</a:t>
            </a:r>
          </a:p>
          <a:p>
            <a:pPr algn="just"/>
            <a:endParaRPr lang="es-CL" sz="800" dirty="0" smtClean="0">
              <a:solidFill>
                <a:srgbClr val="002060"/>
              </a:solidFill>
            </a:endParaRPr>
          </a:p>
          <a:p>
            <a:pPr marL="914400" lvl="1" indent="-457200">
              <a:buFont typeface="+mj-lt"/>
              <a:buAutoNum type="arabicPeriod"/>
            </a:pPr>
            <a:r>
              <a:rPr lang="es-ES_tradnl" sz="2400" dirty="0">
                <a:solidFill>
                  <a:srgbClr val="002060"/>
                </a:solidFill>
              </a:rPr>
              <a:t>Evaluación de riesgos inicial </a:t>
            </a:r>
            <a:endParaRPr lang="es-CL" sz="2400" dirty="0">
              <a:solidFill>
                <a:srgbClr val="002060"/>
              </a:solidFill>
            </a:endParaRPr>
          </a:p>
          <a:p>
            <a:pPr marL="914400" lvl="1" indent="-457200">
              <a:buFont typeface="+mj-lt"/>
              <a:buAutoNum type="arabicPeriod"/>
            </a:pPr>
            <a:r>
              <a:rPr lang="es-ES_tradnl" sz="2400" dirty="0">
                <a:solidFill>
                  <a:srgbClr val="002060"/>
                </a:solidFill>
              </a:rPr>
              <a:t>Matriz de Riesgos </a:t>
            </a:r>
          </a:p>
          <a:p>
            <a:pPr marL="1314450" lvl="2" indent="-457200">
              <a:buFont typeface="+mj-lt"/>
              <a:buAutoNum type="alphaLcParenR"/>
            </a:pPr>
            <a:r>
              <a:rPr lang="es-ES_tradnl" dirty="0">
                <a:solidFill>
                  <a:srgbClr val="002060"/>
                </a:solidFill>
              </a:rPr>
              <a:t>Determinación de Actividades Significativas</a:t>
            </a:r>
          </a:p>
          <a:p>
            <a:pPr marL="1314450" lvl="2" indent="-457200">
              <a:buFont typeface="+mj-lt"/>
              <a:buAutoNum type="alphaLcParenR"/>
            </a:pPr>
            <a:r>
              <a:rPr lang="es-ES_tradnl" dirty="0">
                <a:solidFill>
                  <a:srgbClr val="002060"/>
                </a:solidFill>
              </a:rPr>
              <a:t>Evaluación de Riesgos Inherentes</a:t>
            </a:r>
          </a:p>
          <a:p>
            <a:pPr marL="1314450" lvl="2" indent="-457200">
              <a:buFont typeface="+mj-lt"/>
              <a:buAutoNum type="alphaLcParenR"/>
            </a:pPr>
            <a:r>
              <a:rPr lang="es-ES_tradnl" dirty="0">
                <a:solidFill>
                  <a:srgbClr val="002060"/>
                </a:solidFill>
              </a:rPr>
              <a:t>Evaluación de Gestión de Riesgos</a:t>
            </a:r>
          </a:p>
          <a:p>
            <a:pPr marL="1314450" lvl="2" indent="-457200">
              <a:buFont typeface="+mj-lt"/>
              <a:buAutoNum type="alphaLcParenR"/>
            </a:pPr>
            <a:r>
              <a:rPr lang="es-ES_tradnl" dirty="0">
                <a:solidFill>
                  <a:srgbClr val="002060"/>
                </a:solidFill>
              </a:rPr>
              <a:t>Evaluación de Riesgo Neto Agregado</a:t>
            </a:r>
          </a:p>
          <a:p>
            <a:pPr marL="1314450" lvl="2" indent="-457200">
              <a:buFont typeface="+mj-lt"/>
              <a:buAutoNum type="alphaLcParenR"/>
            </a:pPr>
            <a:r>
              <a:rPr lang="es-ES_tradnl" dirty="0">
                <a:solidFill>
                  <a:srgbClr val="002060"/>
                </a:solidFill>
              </a:rPr>
              <a:t>Evaluación Cualitativa del Patrimonio</a:t>
            </a:r>
          </a:p>
          <a:p>
            <a:pPr marL="1314450" lvl="2" indent="-457200">
              <a:buFont typeface="+mj-lt"/>
              <a:buAutoNum type="alphaLcParenR"/>
            </a:pPr>
            <a:r>
              <a:rPr lang="es-ES_tradnl" dirty="0">
                <a:solidFill>
                  <a:srgbClr val="002060"/>
                </a:solidFill>
              </a:rPr>
              <a:t>Riesgo Neto Final</a:t>
            </a:r>
            <a:endParaRPr lang="es-CL" dirty="0">
              <a:solidFill>
                <a:srgbClr val="002060"/>
              </a:solidFill>
            </a:endParaRPr>
          </a:p>
          <a:p>
            <a:pPr marL="914400" lvl="1" indent="-457200">
              <a:buFont typeface="+mj-lt"/>
              <a:buAutoNum type="arabicPeriod"/>
            </a:pPr>
            <a:r>
              <a:rPr lang="es-ES_tradnl" sz="2400" dirty="0">
                <a:solidFill>
                  <a:srgbClr val="002060"/>
                </a:solidFill>
              </a:rPr>
              <a:t>Evaluación de Solvencia</a:t>
            </a:r>
            <a:endParaRPr lang="es-CL" sz="2400" dirty="0">
              <a:solidFill>
                <a:srgbClr val="002060"/>
              </a:solidFill>
            </a:endParaRPr>
          </a:p>
          <a:p>
            <a:pPr marL="914400" lvl="1" indent="-457200">
              <a:buFont typeface="+mj-lt"/>
              <a:buAutoNum type="arabicPeriod"/>
            </a:pPr>
            <a:r>
              <a:rPr lang="es-CL" sz="2400" dirty="0">
                <a:solidFill>
                  <a:srgbClr val="002060"/>
                </a:solidFill>
              </a:rPr>
              <a:t>Acciones de Supervisión</a:t>
            </a:r>
            <a:r>
              <a:rPr lang="es-ES_tradnl" sz="2400" dirty="0">
                <a:solidFill>
                  <a:srgbClr val="002060"/>
                </a:solidFill>
              </a:rPr>
              <a:t> </a:t>
            </a:r>
            <a:r>
              <a:rPr lang="es-CL" sz="2400" dirty="0" smtClean="0">
                <a:solidFill>
                  <a:srgbClr val="002060"/>
                </a:solidFill>
              </a:rPr>
              <a:t>y Seguimiento</a:t>
            </a:r>
            <a:endParaRPr lang="es-CL" sz="2400" dirty="0">
              <a:solidFill>
                <a:srgbClr val="002060"/>
              </a:solidFill>
            </a:endParaRPr>
          </a:p>
          <a:p>
            <a:pPr marL="411480" lvl="1" indent="0">
              <a:buNone/>
            </a:pPr>
            <a:endParaRPr lang="es-CL" dirty="0"/>
          </a:p>
        </p:txBody>
      </p:sp>
      <p:sp>
        <p:nvSpPr>
          <p:cNvPr id="4" name="3 Marcador de número de diapositiva"/>
          <p:cNvSpPr>
            <a:spLocks noGrp="1"/>
          </p:cNvSpPr>
          <p:nvPr>
            <p:ph type="sldNum" sz="quarter" idx="12"/>
          </p:nvPr>
        </p:nvSpPr>
        <p:spPr/>
        <p:txBody>
          <a:bodyPr/>
          <a:lstStyle/>
          <a:p>
            <a:fld id="{F7F384E3-EC3D-4EF8-ADC1-38228C1D79E1}" type="slidenum">
              <a:rPr lang="es-CL" smtClean="0"/>
              <a:t>59</a:t>
            </a:fld>
            <a:endParaRPr lang="es-CL" dirty="0"/>
          </a:p>
        </p:txBody>
      </p:sp>
      <p:sp>
        <p:nvSpPr>
          <p:cNvPr id="5" name="4 Botón de acción: Hacia delante o Siguiente">
            <a:hlinkClick r:id="" action="ppaction://hlinkshowjump?jump=lastslideviewed" highlightClick="1"/>
          </p:cNvPr>
          <p:cNvSpPr/>
          <p:nvPr/>
        </p:nvSpPr>
        <p:spPr>
          <a:xfrm>
            <a:off x="7596336" y="6309320"/>
            <a:ext cx="288032" cy="288032"/>
          </a:xfrm>
          <a:prstGeom prst="actionButtonForwardNex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6551947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7" name="6 Rectángulo"/>
          <p:cNvSpPr/>
          <p:nvPr/>
        </p:nvSpPr>
        <p:spPr>
          <a:xfrm>
            <a:off x="251520" y="188913"/>
            <a:ext cx="8093558" cy="1077218"/>
          </a:xfrm>
          <a:prstGeom prst="rect">
            <a:avLst/>
          </a:prstGeom>
        </p:spPr>
        <p:txBody>
          <a:bodyPr wrap="square">
            <a:spAutoFit/>
          </a:bodyPr>
          <a:lstStyle/>
          <a:p>
            <a:pPr algn="ctr">
              <a:defRPr/>
            </a:pPr>
            <a:r>
              <a:rPr lang="es-MX" sz="3200" b="1" spc="-100" dirty="0" smtClean="0">
                <a:solidFill>
                  <a:schemeClr val="tx2"/>
                </a:solidFill>
              </a:rPr>
              <a:t>II. Cambios </a:t>
            </a:r>
            <a:r>
              <a:rPr lang="es-MX" sz="3200" b="1" spc="-100" dirty="0">
                <a:solidFill>
                  <a:schemeClr val="tx2"/>
                </a:solidFill>
              </a:rPr>
              <a:t>Estructura Organizacional Intendencia de </a:t>
            </a:r>
            <a:r>
              <a:rPr lang="es-MX" sz="3200" b="1" spc="-100" dirty="0" smtClean="0">
                <a:solidFill>
                  <a:schemeClr val="tx2"/>
                </a:solidFill>
              </a:rPr>
              <a:t>Seguros</a:t>
            </a:r>
            <a:endParaRPr lang="es-CL" sz="3200" b="1" spc="-100" dirty="0">
              <a:solidFill>
                <a:schemeClr val="tx2"/>
              </a:solidFill>
              <a:latin typeface="+mj-lt"/>
              <a:ea typeface="+mj-ea"/>
              <a:cs typeface="+mj-cs"/>
            </a:endParaRPr>
          </a:p>
        </p:txBody>
      </p:sp>
      <p:sp>
        <p:nvSpPr>
          <p:cNvPr id="6" name="Rectangle 2"/>
          <p:cNvSpPr txBox="1">
            <a:spLocks noChangeArrowheads="1"/>
          </p:cNvSpPr>
          <p:nvPr/>
        </p:nvSpPr>
        <p:spPr>
          <a:xfrm>
            <a:off x="600013" y="1484784"/>
            <a:ext cx="4996334"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Wingdings" panose="05000000000000000000" pitchFamily="2" charset="2"/>
              <a:buChar char="Ø"/>
              <a:defRPr/>
            </a:pPr>
            <a:r>
              <a:rPr lang="es-MX" sz="2400" b="1" dirty="0" smtClean="0">
                <a:solidFill>
                  <a:srgbClr val="0070C0"/>
                </a:solidFill>
                <a:ea typeface="+mn-ea"/>
                <a:cs typeface="+mn-cs"/>
              </a:rPr>
              <a:t>División de Riesgos de Seguros</a:t>
            </a:r>
          </a:p>
          <a:p>
            <a:pPr algn="l">
              <a:defRPr/>
            </a:pPr>
            <a:r>
              <a:rPr lang="es-MX" sz="2000" b="1" dirty="0" smtClean="0">
                <a:solidFill>
                  <a:srgbClr val="002060"/>
                </a:solidFill>
                <a:ea typeface="+mn-ea"/>
                <a:cs typeface="+mn-cs"/>
              </a:rPr>
              <a:t>Funciones:</a:t>
            </a:r>
            <a:endParaRPr lang="es-ES_tradnl" sz="2000" b="1" dirty="0">
              <a:solidFill>
                <a:srgbClr val="002060"/>
              </a:solidFill>
              <a:ea typeface="+mn-ea"/>
              <a:cs typeface="+mn-cs"/>
            </a:endParaRPr>
          </a:p>
        </p:txBody>
      </p:sp>
      <p:sp>
        <p:nvSpPr>
          <p:cNvPr id="9" name="Rectangle 3"/>
          <p:cNvSpPr txBox="1">
            <a:spLocks noChangeArrowheads="1"/>
          </p:cNvSpPr>
          <p:nvPr/>
        </p:nvSpPr>
        <p:spPr>
          <a:xfrm>
            <a:off x="600013" y="2276872"/>
            <a:ext cx="7776716" cy="86409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defRPr/>
            </a:pPr>
            <a:r>
              <a:rPr lang="es-ES_tradnl" sz="2000" dirty="0" smtClean="0">
                <a:solidFill>
                  <a:srgbClr val="002060"/>
                </a:solidFill>
              </a:rPr>
              <a:t>Alertar sobre situaciones de riesgo que afecten al mercado asegurador</a:t>
            </a:r>
          </a:p>
          <a:p>
            <a:pPr algn="just">
              <a:defRPr/>
            </a:pPr>
            <a:r>
              <a:rPr lang="es-ES_tradnl" sz="2000" dirty="0" smtClean="0">
                <a:solidFill>
                  <a:srgbClr val="002060"/>
                </a:solidFill>
              </a:rPr>
              <a:t>Desarrollar las metodologías de evaluación de riesgos</a:t>
            </a:r>
          </a:p>
          <a:p>
            <a:pPr algn="just">
              <a:defRPr/>
            </a:pPr>
            <a:r>
              <a:rPr lang="es-ES_tradnl" sz="2000" dirty="0" smtClean="0">
                <a:solidFill>
                  <a:srgbClr val="002060"/>
                </a:solidFill>
              </a:rPr>
              <a:t>Apoyar en las evaluaciones de riesgo extra e in situ que se realicen en las compañías</a:t>
            </a:r>
          </a:p>
          <a:p>
            <a:pPr marL="0" indent="0" algn="just">
              <a:buFontTx/>
              <a:buNone/>
              <a:defRPr/>
            </a:pPr>
            <a:endParaRPr lang="es-ES_tradnl" sz="1800" dirty="0" smtClean="0"/>
          </a:p>
          <a:p>
            <a:pPr marL="0" indent="0">
              <a:spcBef>
                <a:spcPct val="0"/>
              </a:spcBef>
              <a:buNone/>
              <a:defRPr/>
            </a:pPr>
            <a:endParaRPr lang="es-CL" sz="2400" b="1" dirty="0">
              <a:solidFill>
                <a:srgbClr val="0070C0"/>
              </a:solidFill>
              <a:latin typeface="+mj-lt"/>
            </a:endParaRPr>
          </a:p>
        </p:txBody>
      </p:sp>
      <p:sp>
        <p:nvSpPr>
          <p:cNvPr id="11" name="Rectangle 2"/>
          <p:cNvSpPr txBox="1">
            <a:spLocks noChangeArrowheads="1"/>
          </p:cNvSpPr>
          <p:nvPr/>
        </p:nvSpPr>
        <p:spPr>
          <a:xfrm>
            <a:off x="1851931" y="908720"/>
            <a:ext cx="7488832" cy="15121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1" algn="l" rtl="0">
              <a:spcBef>
                <a:spcPct val="0"/>
              </a:spcBef>
              <a:defRPr/>
            </a:pPr>
            <a:r>
              <a:rPr lang="es-MX" sz="2400" b="1" kern="0" dirty="0" smtClean="0">
                <a:solidFill>
                  <a:srgbClr val="0070C0"/>
                </a:solidFill>
                <a:ea typeface="+mn-ea"/>
                <a:cs typeface="+mn-cs"/>
              </a:rPr>
              <a:t/>
            </a:r>
            <a:br>
              <a:rPr lang="es-MX" sz="2400" b="1" kern="0" dirty="0" smtClean="0">
                <a:solidFill>
                  <a:srgbClr val="0070C0"/>
                </a:solidFill>
                <a:ea typeface="+mn-ea"/>
                <a:cs typeface="+mn-cs"/>
              </a:rPr>
            </a:br>
            <a:r>
              <a:rPr lang="es-MX" sz="2400" b="1" kern="1200" dirty="0" smtClean="0">
                <a:solidFill>
                  <a:srgbClr val="0070C0"/>
                </a:solidFill>
                <a:ea typeface="+mn-ea"/>
                <a:cs typeface="+mn-cs"/>
              </a:rPr>
              <a:t/>
            </a:r>
            <a:br>
              <a:rPr lang="es-MX" sz="2400" b="1" kern="1200" dirty="0" smtClean="0">
                <a:solidFill>
                  <a:srgbClr val="0070C0"/>
                </a:solidFill>
                <a:ea typeface="+mn-ea"/>
                <a:cs typeface="+mn-cs"/>
              </a:rPr>
            </a:br>
            <a:r>
              <a:rPr lang="es-MX" sz="2400" b="1" kern="0" dirty="0" smtClean="0">
                <a:solidFill>
                  <a:srgbClr val="0070C0"/>
                </a:solidFill>
                <a:ea typeface="+mn-ea"/>
                <a:cs typeface="+mn-cs"/>
              </a:rPr>
              <a:t/>
            </a:r>
            <a:br>
              <a:rPr lang="es-MX" sz="2400" b="1" kern="0" dirty="0" smtClean="0">
                <a:solidFill>
                  <a:srgbClr val="0070C0"/>
                </a:solidFill>
                <a:ea typeface="+mn-ea"/>
                <a:cs typeface="+mn-cs"/>
              </a:rPr>
            </a:br>
            <a:endParaRPr lang="es-ES_tradnl" sz="2400" b="1" kern="1200" dirty="0">
              <a:solidFill>
                <a:srgbClr val="0070C0"/>
              </a:solidFill>
              <a:ea typeface="+mn-ea"/>
              <a:cs typeface="+mn-cs"/>
            </a:endParaRPr>
          </a:p>
        </p:txBody>
      </p:sp>
      <p:sp>
        <p:nvSpPr>
          <p:cNvPr id="12" name="Rectangle 2"/>
          <p:cNvSpPr txBox="1">
            <a:spLocks noChangeArrowheads="1"/>
          </p:cNvSpPr>
          <p:nvPr/>
        </p:nvSpPr>
        <p:spPr>
          <a:xfrm>
            <a:off x="600012" y="4155410"/>
            <a:ext cx="7428371"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Wingdings" panose="05000000000000000000" pitchFamily="2" charset="2"/>
              <a:buChar char="Ø"/>
              <a:defRPr/>
            </a:pPr>
            <a:r>
              <a:rPr lang="es-CL" sz="2400" b="1" dirty="0">
                <a:solidFill>
                  <a:srgbClr val="0070C0"/>
                </a:solidFill>
                <a:ea typeface="+mn-ea"/>
                <a:cs typeface="+mn-cs"/>
              </a:rPr>
              <a:t>Coordinador de la División de Supervisión de Seguros </a:t>
            </a:r>
            <a:endParaRPr lang="es-CL" sz="2400" b="1" dirty="0" smtClean="0">
              <a:solidFill>
                <a:srgbClr val="0070C0"/>
              </a:solidFill>
              <a:ea typeface="+mn-ea"/>
              <a:cs typeface="+mn-cs"/>
            </a:endParaRPr>
          </a:p>
          <a:p>
            <a:pPr algn="l">
              <a:defRPr/>
            </a:pPr>
            <a:r>
              <a:rPr lang="es-MX" sz="2000" b="1" dirty="0" smtClean="0">
                <a:solidFill>
                  <a:srgbClr val="002060"/>
                </a:solidFill>
                <a:ea typeface="+mn-ea"/>
                <a:cs typeface="+mn-cs"/>
              </a:rPr>
              <a:t>Función:</a:t>
            </a:r>
            <a:endParaRPr lang="es-ES_tradnl" sz="2000" b="1" dirty="0">
              <a:solidFill>
                <a:srgbClr val="002060"/>
              </a:solidFill>
              <a:ea typeface="+mn-ea"/>
              <a:cs typeface="+mn-cs"/>
            </a:endParaRPr>
          </a:p>
        </p:txBody>
      </p:sp>
      <p:sp>
        <p:nvSpPr>
          <p:cNvPr id="13" name="12 CuadroTexto"/>
          <p:cNvSpPr txBox="1"/>
          <p:nvPr/>
        </p:nvSpPr>
        <p:spPr>
          <a:xfrm>
            <a:off x="611560" y="5085184"/>
            <a:ext cx="7693161" cy="1015663"/>
          </a:xfrm>
          <a:prstGeom prst="rect">
            <a:avLst/>
          </a:prstGeom>
          <a:noFill/>
        </p:spPr>
        <p:txBody>
          <a:bodyPr wrap="square" rtlCol="0">
            <a:spAutoFit/>
          </a:bodyPr>
          <a:lstStyle/>
          <a:p>
            <a:pPr marL="342900" indent="-342900" algn="just">
              <a:spcBef>
                <a:spcPct val="20000"/>
              </a:spcBef>
              <a:buFont typeface="Arial" panose="020B0604020202020204" pitchFamily="34" charset="0"/>
              <a:buChar char="•"/>
              <a:defRPr/>
            </a:pPr>
            <a:r>
              <a:rPr lang="es-ES_tradnl" sz="2000" dirty="0">
                <a:solidFill>
                  <a:srgbClr val="002060"/>
                </a:solidFill>
              </a:rPr>
              <a:t>Apoyar a la jefatura de la División en el cumplimiento de las funciones de la División y en la coordinación del trabajo de las Unidades de Supervisión.</a:t>
            </a:r>
            <a:endParaRPr lang="es-CL" sz="2000" dirty="0">
              <a:solidFill>
                <a:srgbClr val="002060"/>
              </a:solidFill>
            </a:endParaRPr>
          </a:p>
        </p:txBody>
      </p:sp>
      <p:sp>
        <p:nvSpPr>
          <p:cNvPr id="2" name="1 Marcador de número de diapositiva"/>
          <p:cNvSpPr>
            <a:spLocks noGrp="1"/>
          </p:cNvSpPr>
          <p:nvPr>
            <p:ph type="sldNum" sz="quarter" idx="12"/>
          </p:nvPr>
        </p:nvSpPr>
        <p:spPr/>
        <p:txBody>
          <a:bodyPr/>
          <a:lstStyle/>
          <a:p>
            <a:fld id="{F7F384E3-EC3D-4EF8-ADC1-38228C1D79E1}" type="slidenum">
              <a:rPr lang="es-CL" smtClean="0"/>
              <a:t>6</a:t>
            </a:fld>
            <a:endParaRPr lang="es-CL"/>
          </a:p>
        </p:txBody>
      </p:sp>
    </p:spTree>
    <p:extLst>
      <p:ext uri="{BB962C8B-B14F-4D97-AF65-F5344CB8AC3E}">
        <p14:creationId xmlns:p14="http://schemas.microsoft.com/office/powerpoint/2010/main" val="14491132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86468"/>
            <a:ext cx="7620000" cy="694260"/>
          </a:xfrm>
        </p:spPr>
        <p:txBody>
          <a:bodyPr/>
          <a:lstStyle/>
          <a:p>
            <a:pPr algn="ctr"/>
            <a:r>
              <a:rPr lang="es-ES_tradnl" sz="3200" b="1" dirty="0" smtClean="0">
                <a:solidFill>
                  <a:srgbClr val="0070C0"/>
                </a:solidFill>
                <a:latin typeface="+mn-lt"/>
                <a:ea typeface="+mn-ea"/>
                <a:cs typeface="+mn-cs"/>
              </a:rPr>
              <a:t>2. Matriz </a:t>
            </a:r>
            <a:r>
              <a:rPr lang="es-ES_tradnl" sz="3200" b="1" dirty="0">
                <a:solidFill>
                  <a:srgbClr val="0070C0"/>
                </a:solidFill>
                <a:latin typeface="+mn-lt"/>
                <a:ea typeface="+mn-ea"/>
                <a:cs typeface="+mn-cs"/>
              </a:rPr>
              <a:t>de </a:t>
            </a:r>
            <a:r>
              <a:rPr lang="es-ES_tradnl" sz="3200" b="1" dirty="0" smtClean="0">
                <a:solidFill>
                  <a:srgbClr val="0070C0"/>
                </a:solidFill>
                <a:latin typeface="+mn-lt"/>
                <a:ea typeface="+mn-ea"/>
                <a:cs typeface="+mn-cs"/>
              </a:rPr>
              <a:t>Riesgos</a:t>
            </a:r>
            <a:endParaRPr lang="es-CL" sz="3200" dirty="0">
              <a:solidFill>
                <a:srgbClr val="0070C0"/>
              </a:solidFill>
            </a:endParaRPr>
          </a:p>
        </p:txBody>
      </p:sp>
      <p:sp>
        <p:nvSpPr>
          <p:cNvPr id="3" name="2 Marcador de contenido"/>
          <p:cNvSpPr>
            <a:spLocks noGrp="1"/>
          </p:cNvSpPr>
          <p:nvPr>
            <p:ph idx="1"/>
          </p:nvPr>
        </p:nvSpPr>
        <p:spPr>
          <a:xfrm>
            <a:off x="737694" y="1124744"/>
            <a:ext cx="5490490" cy="360040"/>
          </a:xfr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marL="11430" indent="0" algn="ctr">
              <a:buClr>
                <a:schemeClr val="accent2"/>
              </a:buClr>
              <a:buNone/>
            </a:pPr>
            <a:r>
              <a:rPr lang="es-CL" sz="2200" b="1" dirty="0" smtClean="0">
                <a:solidFill>
                  <a:schemeClr val="accent1"/>
                </a:solidFill>
              </a:rPr>
              <a:t>Determinación </a:t>
            </a:r>
            <a:r>
              <a:rPr lang="es-CL" sz="2200" b="1" dirty="0">
                <a:solidFill>
                  <a:schemeClr val="accent1"/>
                </a:solidFill>
              </a:rPr>
              <a:t>de Actividades </a:t>
            </a:r>
            <a:r>
              <a:rPr lang="es-CL" sz="2200" b="1" dirty="0" smtClean="0">
                <a:solidFill>
                  <a:schemeClr val="accent1"/>
                </a:solidFill>
              </a:rPr>
              <a:t>Significativas</a:t>
            </a:r>
            <a:endParaRPr lang="es-CL" sz="2200" b="1" dirty="0">
              <a:solidFill>
                <a:schemeClr val="accent1"/>
              </a:solidFill>
            </a:endParaRPr>
          </a:p>
        </p:txBody>
      </p:sp>
      <p:sp>
        <p:nvSpPr>
          <p:cNvPr id="9" name="8 Elipse"/>
          <p:cNvSpPr/>
          <p:nvPr/>
        </p:nvSpPr>
        <p:spPr>
          <a:xfrm>
            <a:off x="2483768" y="1701961"/>
            <a:ext cx="2024608" cy="7909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600" b="1" dirty="0" smtClean="0">
                <a:solidFill>
                  <a:schemeClr val="bg1">
                    <a:lumMod val="95000"/>
                  </a:schemeClr>
                </a:solidFill>
              </a:rPr>
              <a:t>Riesgos Inherentes</a:t>
            </a:r>
            <a:endParaRPr lang="es-CL" sz="1600" b="1" dirty="0">
              <a:solidFill>
                <a:schemeClr val="bg1">
                  <a:lumMod val="95000"/>
                </a:schemeClr>
              </a:solidFill>
            </a:endParaRPr>
          </a:p>
        </p:txBody>
      </p:sp>
      <p:sp>
        <p:nvSpPr>
          <p:cNvPr id="11" name="2 Marcador de contenido"/>
          <p:cNvSpPr txBox="1">
            <a:spLocks/>
          </p:cNvSpPr>
          <p:nvPr/>
        </p:nvSpPr>
        <p:spPr>
          <a:xfrm>
            <a:off x="753810" y="2708920"/>
            <a:ext cx="5437333" cy="360040"/>
          </a:xfrm>
          <a:prstGeom prst="rect">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Font typeface="Arial" pitchFamily="34" charset="0"/>
              <a:buNone/>
            </a:pPr>
            <a:r>
              <a:rPr lang="es-CL" b="1" dirty="0" smtClean="0">
                <a:solidFill>
                  <a:schemeClr val="accent1"/>
                </a:solidFill>
              </a:rPr>
              <a:t>Mitigado por la Gestión de Riesgos</a:t>
            </a:r>
            <a:endParaRPr lang="es-CL" b="1" dirty="0">
              <a:solidFill>
                <a:schemeClr val="accent1"/>
              </a:solidFill>
            </a:endParaRPr>
          </a:p>
        </p:txBody>
      </p:sp>
      <p:sp>
        <p:nvSpPr>
          <p:cNvPr id="19" name="18 Rectángulo redondeado"/>
          <p:cNvSpPr/>
          <p:nvPr/>
        </p:nvSpPr>
        <p:spPr>
          <a:xfrm>
            <a:off x="2225819" y="5208316"/>
            <a:ext cx="2664296" cy="70904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L" sz="1600" b="1" dirty="0" smtClean="0">
                <a:solidFill>
                  <a:srgbClr val="002060"/>
                </a:solidFill>
              </a:rPr>
              <a:t>Evaluación Cualitativa del Patrimonio</a:t>
            </a:r>
            <a:endParaRPr lang="es-CL" sz="1600" b="1" dirty="0">
              <a:solidFill>
                <a:srgbClr val="002060"/>
              </a:solidFill>
            </a:endParaRPr>
          </a:p>
        </p:txBody>
      </p:sp>
      <p:sp>
        <p:nvSpPr>
          <p:cNvPr id="20" name="2 Marcador de contenido"/>
          <p:cNvSpPr txBox="1">
            <a:spLocks/>
          </p:cNvSpPr>
          <p:nvPr/>
        </p:nvSpPr>
        <p:spPr>
          <a:xfrm>
            <a:off x="2286783" y="6237312"/>
            <a:ext cx="2592288" cy="360040"/>
          </a:xfrm>
          <a:prstGeom prst="rect">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fontScale="92500"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411480" lvl="1" indent="0">
              <a:buFont typeface="Arial" pitchFamily="34" charset="0"/>
              <a:buNone/>
            </a:pPr>
            <a:r>
              <a:rPr lang="es-CL" b="1" dirty="0" smtClean="0">
                <a:solidFill>
                  <a:schemeClr val="tx2">
                    <a:lumMod val="50000"/>
                  </a:schemeClr>
                </a:solidFill>
              </a:rPr>
              <a:t>Riesgo Neto Final</a:t>
            </a:r>
            <a:endParaRPr lang="es-CL" b="1" dirty="0">
              <a:solidFill>
                <a:schemeClr val="tx2">
                  <a:lumMod val="50000"/>
                </a:schemeClr>
              </a:solidFill>
            </a:endParaRPr>
          </a:p>
        </p:txBody>
      </p:sp>
      <p:sp>
        <p:nvSpPr>
          <p:cNvPr id="13" name="2 Marcador de contenido"/>
          <p:cNvSpPr txBox="1">
            <a:spLocks/>
          </p:cNvSpPr>
          <p:nvPr/>
        </p:nvSpPr>
        <p:spPr>
          <a:xfrm>
            <a:off x="1664573" y="4509120"/>
            <a:ext cx="3744416" cy="360040"/>
          </a:xfrm>
          <a:prstGeom prst="rect">
            <a:avLst/>
          </a:prstGeom>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ormAutofit fontScale="92500"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411480" lvl="1" indent="0" algn="ctr">
              <a:buFont typeface="Arial" pitchFamily="34" charset="0"/>
              <a:buNone/>
            </a:pPr>
            <a:r>
              <a:rPr lang="es-CL" b="1" dirty="0" smtClean="0">
                <a:solidFill>
                  <a:schemeClr val="accent5">
                    <a:lumMod val="20000"/>
                    <a:lumOff val="80000"/>
                  </a:schemeClr>
                </a:solidFill>
              </a:rPr>
              <a:t>Riesgo Neto Agregado</a:t>
            </a:r>
            <a:endParaRPr lang="es-CL" b="1" dirty="0">
              <a:solidFill>
                <a:schemeClr val="accent5">
                  <a:lumMod val="20000"/>
                  <a:lumOff val="80000"/>
                </a:schemeClr>
              </a:solidFill>
            </a:endParaRPr>
          </a:p>
        </p:txBody>
      </p:sp>
      <p:sp>
        <p:nvSpPr>
          <p:cNvPr id="22" name="21 Elipse"/>
          <p:cNvSpPr/>
          <p:nvPr/>
        </p:nvSpPr>
        <p:spPr>
          <a:xfrm>
            <a:off x="2111833" y="3427706"/>
            <a:ext cx="2755343" cy="74436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500" b="1" dirty="0" smtClean="0">
                <a:solidFill>
                  <a:srgbClr val="002060"/>
                </a:solidFill>
              </a:rPr>
              <a:t>Gobierno Corporativo y Sistema de Gestión de Riesgos</a:t>
            </a:r>
            <a:endParaRPr lang="es-CL" sz="1500" b="1" dirty="0">
              <a:solidFill>
                <a:srgbClr val="002060"/>
              </a:solidFill>
            </a:endParaRPr>
          </a:p>
        </p:txBody>
      </p:sp>
      <p:sp>
        <p:nvSpPr>
          <p:cNvPr id="10" name="9 CuadroTexto"/>
          <p:cNvSpPr txBox="1"/>
          <p:nvPr/>
        </p:nvSpPr>
        <p:spPr>
          <a:xfrm>
            <a:off x="7092280" y="1199328"/>
            <a:ext cx="1728192" cy="3231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L" sz="1500" dirty="0" smtClean="0">
                <a:solidFill>
                  <a:srgbClr val="002060"/>
                </a:solidFill>
              </a:rPr>
              <a:t>Materialidad</a:t>
            </a:r>
            <a:endParaRPr lang="es-CL" sz="1500" dirty="0">
              <a:solidFill>
                <a:srgbClr val="002060"/>
              </a:solidFill>
            </a:endParaRPr>
          </a:p>
        </p:txBody>
      </p:sp>
      <p:sp>
        <p:nvSpPr>
          <p:cNvPr id="25" name="24 CuadroTexto"/>
          <p:cNvSpPr txBox="1"/>
          <p:nvPr/>
        </p:nvSpPr>
        <p:spPr>
          <a:xfrm>
            <a:off x="7092280" y="2750148"/>
            <a:ext cx="1728192" cy="193899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L" sz="1500" b="1" dirty="0" smtClean="0">
                <a:solidFill>
                  <a:srgbClr val="002060"/>
                </a:solidFill>
              </a:rPr>
              <a:t>Grupo de Control</a:t>
            </a:r>
          </a:p>
          <a:p>
            <a:pPr algn="ctr"/>
            <a:r>
              <a:rPr lang="es-CL" sz="1500" dirty="0" smtClean="0">
                <a:solidFill>
                  <a:srgbClr val="002060"/>
                </a:solidFill>
              </a:rPr>
              <a:t>Aprueba:</a:t>
            </a:r>
          </a:p>
          <a:p>
            <a:pPr marL="285750" indent="-285750" algn="ctr">
              <a:buFontTx/>
              <a:buChar char="-"/>
            </a:pPr>
            <a:r>
              <a:rPr lang="es-CL" sz="1500" dirty="0" smtClean="0">
                <a:solidFill>
                  <a:srgbClr val="002060"/>
                </a:solidFill>
              </a:rPr>
              <a:t>Alcance de la evaluación de la Matriz</a:t>
            </a:r>
          </a:p>
          <a:p>
            <a:pPr marL="285750" indent="-285750" algn="ctr">
              <a:buFontTx/>
              <a:buChar char="-"/>
            </a:pPr>
            <a:r>
              <a:rPr lang="es-CL" sz="1500" dirty="0" smtClean="0">
                <a:solidFill>
                  <a:srgbClr val="002060"/>
                </a:solidFill>
              </a:rPr>
              <a:t>Actividades Significativas</a:t>
            </a:r>
          </a:p>
          <a:p>
            <a:pPr marL="285750" indent="-285750" algn="ctr">
              <a:buFontTx/>
              <a:buChar char="-"/>
            </a:pPr>
            <a:r>
              <a:rPr lang="es-CL" sz="1500" dirty="0">
                <a:solidFill>
                  <a:srgbClr val="002060"/>
                </a:solidFill>
              </a:rPr>
              <a:t>M</a:t>
            </a:r>
            <a:r>
              <a:rPr lang="es-CL" sz="1500" dirty="0" smtClean="0">
                <a:solidFill>
                  <a:srgbClr val="002060"/>
                </a:solidFill>
              </a:rPr>
              <a:t>aterialidad</a:t>
            </a:r>
            <a:endParaRPr lang="es-CL" sz="1500" dirty="0">
              <a:solidFill>
                <a:srgbClr val="002060"/>
              </a:solidFill>
            </a:endParaRPr>
          </a:p>
        </p:txBody>
      </p:sp>
      <p:sp>
        <p:nvSpPr>
          <p:cNvPr id="17" name="16 Cerrar llave"/>
          <p:cNvSpPr/>
          <p:nvPr/>
        </p:nvSpPr>
        <p:spPr>
          <a:xfrm>
            <a:off x="6300192" y="1360910"/>
            <a:ext cx="648072" cy="509242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L"/>
          </a:p>
        </p:txBody>
      </p:sp>
      <p:cxnSp>
        <p:nvCxnSpPr>
          <p:cNvPr id="26" name="25 Conector recto de flecha"/>
          <p:cNvCxnSpPr/>
          <p:nvPr/>
        </p:nvCxnSpPr>
        <p:spPr>
          <a:xfrm>
            <a:off x="3503806" y="1521365"/>
            <a:ext cx="0" cy="1805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26 Conector recto de flecha"/>
          <p:cNvCxnSpPr/>
          <p:nvPr/>
        </p:nvCxnSpPr>
        <p:spPr>
          <a:xfrm>
            <a:off x="3491880" y="2492896"/>
            <a:ext cx="0" cy="1805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29 Conector recto de flecha"/>
          <p:cNvCxnSpPr/>
          <p:nvPr/>
        </p:nvCxnSpPr>
        <p:spPr>
          <a:xfrm>
            <a:off x="3518108" y="4869160"/>
            <a:ext cx="0" cy="3370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41 Conector recto de flecha"/>
          <p:cNvCxnSpPr/>
          <p:nvPr/>
        </p:nvCxnSpPr>
        <p:spPr>
          <a:xfrm>
            <a:off x="3507406" y="3068960"/>
            <a:ext cx="0" cy="2893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48 Conector recto de flecha"/>
          <p:cNvCxnSpPr/>
          <p:nvPr/>
        </p:nvCxnSpPr>
        <p:spPr>
          <a:xfrm>
            <a:off x="3504994" y="4172066"/>
            <a:ext cx="0" cy="2893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50 Conector recto de flecha"/>
          <p:cNvCxnSpPr/>
          <p:nvPr/>
        </p:nvCxnSpPr>
        <p:spPr>
          <a:xfrm>
            <a:off x="3536781" y="5917361"/>
            <a:ext cx="0" cy="3421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47 Conector recto de flecha"/>
          <p:cNvCxnSpPr/>
          <p:nvPr/>
        </p:nvCxnSpPr>
        <p:spPr>
          <a:xfrm>
            <a:off x="6697057" y="1365059"/>
            <a:ext cx="28803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3 Marcador de número de diapositiva"/>
          <p:cNvSpPr>
            <a:spLocks noGrp="1"/>
          </p:cNvSpPr>
          <p:nvPr>
            <p:ph type="sldNum" sz="quarter" idx="12"/>
          </p:nvPr>
        </p:nvSpPr>
        <p:spPr/>
        <p:txBody>
          <a:bodyPr/>
          <a:lstStyle/>
          <a:p>
            <a:fld id="{F7F384E3-EC3D-4EF8-ADC1-38228C1D79E1}" type="slidenum">
              <a:rPr lang="es-CL" smtClean="0"/>
              <a:t>60</a:t>
            </a:fld>
            <a:endParaRPr lang="es-CL"/>
          </a:p>
        </p:txBody>
      </p:sp>
      <p:sp>
        <p:nvSpPr>
          <p:cNvPr id="5" name="4 Botón de acción: Hacia delante o Siguiente">
            <a:hlinkClick r:id="" action="ppaction://hlinkshowjump?jump=lastslideviewed" highlightClick="1"/>
          </p:cNvPr>
          <p:cNvSpPr/>
          <p:nvPr/>
        </p:nvSpPr>
        <p:spPr>
          <a:xfrm>
            <a:off x="7956376" y="6381328"/>
            <a:ext cx="288032" cy="288032"/>
          </a:xfrm>
          <a:prstGeom prst="actionButtonForwardNex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3462019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503548" y="1556792"/>
            <a:ext cx="8036321" cy="648072"/>
          </a:xfrm>
        </p:spPr>
        <p:txBody>
          <a:bodyPr>
            <a:noAutofit/>
          </a:bodyPr>
          <a:lstStyle/>
          <a:p>
            <a:pPr marL="342900" indent="-342900" algn="l" eaLnBrk="1" hangingPunct="1">
              <a:buFont typeface="Wingdings" panose="05000000000000000000" pitchFamily="2" charset="2"/>
              <a:buChar char="Ø"/>
              <a:defRPr/>
            </a:pPr>
            <a:r>
              <a:rPr lang="es-MX" sz="2400" b="1" kern="1200" dirty="0" smtClean="0">
                <a:solidFill>
                  <a:srgbClr val="0070C0"/>
                </a:solidFill>
                <a:ea typeface="+mn-ea"/>
                <a:cs typeface="+mn-cs"/>
              </a:rPr>
              <a:t>Grupo de Control</a:t>
            </a:r>
            <a:br>
              <a:rPr lang="es-MX" sz="2400" b="1" kern="1200" dirty="0" smtClean="0">
                <a:solidFill>
                  <a:srgbClr val="0070C0"/>
                </a:solidFill>
                <a:ea typeface="+mn-ea"/>
                <a:cs typeface="+mn-cs"/>
              </a:rPr>
            </a:br>
            <a:r>
              <a:rPr lang="es-MX" sz="2400" b="1" kern="1200" dirty="0" smtClean="0">
                <a:solidFill>
                  <a:srgbClr val="0070C0"/>
                </a:solidFill>
                <a:ea typeface="+mn-ea"/>
                <a:cs typeface="+mn-cs"/>
              </a:rPr>
              <a:t/>
            </a:r>
            <a:br>
              <a:rPr lang="es-MX" sz="2400" b="1" kern="1200" dirty="0" smtClean="0">
                <a:solidFill>
                  <a:srgbClr val="0070C0"/>
                </a:solidFill>
                <a:ea typeface="+mn-ea"/>
                <a:cs typeface="+mn-cs"/>
              </a:rPr>
            </a:br>
            <a:endParaRPr lang="es-ES_tradnl" sz="2000" b="1" kern="1200" dirty="0">
              <a:solidFill>
                <a:srgbClr val="002060"/>
              </a:solidFill>
              <a:ea typeface="+mn-ea"/>
              <a:cs typeface="+mn-cs"/>
            </a:endParaRPr>
          </a:p>
        </p:txBody>
      </p:sp>
      <p:sp>
        <p:nvSpPr>
          <p:cNvPr id="5" name="4 Rectángulo"/>
          <p:cNvSpPr/>
          <p:nvPr/>
        </p:nvSpPr>
        <p:spPr>
          <a:xfrm>
            <a:off x="395537" y="188913"/>
            <a:ext cx="8144332" cy="1077218"/>
          </a:xfrm>
          <a:prstGeom prst="rect">
            <a:avLst/>
          </a:prstGeom>
        </p:spPr>
        <p:txBody>
          <a:bodyPr wrap="square">
            <a:spAutoFit/>
          </a:bodyPr>
          <a:lstStyle/>
          <a:p>
            <a:pPr algn="ctr">
              <a:defRPr/>
            </a:pPr>
            <a:r>
              <a:rPr lang="es-MX" sz="3200" b="1" spc="-100" dirty="0" smtClean="0">
                <a:solidFill>
                  <a:schemeClr val="tx2"/>
                </a:solidFill>
              </a:rPr>
              <a:t>II. Cambios </a:t>
            </a:r>
            <a:r>
              <a:rPr lang="es-MX" sz="3200" b="1" spc="-100" dirty="0">
                <a:solidFill>
                  <a:schemeClr val="tx2"/>
                </a:solidFill>
              </a:rPr>
              <a:t>Estructura Organizacional Intendencia de </a:t>
            </a:r>
            <a:r>
              <a:rPr lang="es-MX" sz="3200" b="1" spc="-100" dirty="0" smtClean="0">
                <a:solidFill>
                  <a:schemeClr val="tx2"/>
                </a:solidFill>
              </a:rPr>
              <a:t>Seguros</a:t>
            </a:r>
            <a:endParaRPr lang="es-CL" sz="3200" b="1" spc="-100" dirty="0">
              <a:solidFill>
                <a:schemeClr val="tx2"/>
              </a:solidFill>
              <a:latin typeface="+mj-lt"/>
              <a:ea typeface="+mj-ea"/>
              <a:cs typeface="+mj-cs"/>
            </a:endParaRPr>
          </a:p>
        </p:txBody>
      </p:sp>
      <p:sp>
        <p:nvSpPr>
          <p:cNvPr id="6" name="5 CuadroTexto"/>
          <p:cNvSpPr txBox="1"/>
          <p:nvPr/>
        </p:nvSpPr>
        <p:spPr>
          <a:xfrm>
            <a:off x="539552" y="1916832"/>
            <a:ext cx="7848872" cy="4493538"/>
          </a:xfrm>
          <a:prstGeom prst="rect">
            <a:avLst/>
          </a:prstGeom>
          <a:noFill/>
        </p:spPr>
        <p:txBody>
          <a:bodyPr wrap="square" rtlCol="0">
            <a:spAutoFit/>
          </a:bodyPr>
          <a:lstStyle/>
          <a:p>
            <a:pPr algn="just"/>
            <a:r>
              <a:rPr lang="es-MX" sz="2000" b="1" dirty="0" smtClean="0">
                <a:solidFill>
                  <a:srgbClr val="002060"/>
                </a:solidFill>
              </a:rPr>
              <a:t>Objetivo:</a:t>
            </a:r>
          </a:p>
          <a:p>
            <a:pPr algn="just"/>
            <a:endParaRPr lang="es-MX" sz="1000" b="1" dirty="0">
              <a:solidFill>
                <a:srgbClr val="002060"/>
              </a:solidFill>
            </a:endParaRPr>
          </a:p>
          <a:p>
            <a:pPr marL="342900" indent="-342900" algn="just">
              <a:spcBef>
                <a:spcPct val="20000"/>
              </a:spcBef>
              <a:buFont typeface="Arial" panose="020B0604020202020204" pitchFamily="34" charset="0"/>
              <a:buChar char="•"/>
              <a:defRPr/>
            </a:pPr>
            <a:r>
              <a:rPr lang="es-MX" sz="2000" dirty="0">
                <a:solidFill>
                  <a:srgbClr val="002060"/>
                </a:solidFill>
              </a:rPr>
              <a:t>Velar por la calidad de las evaluaciones de riesgo de las compañías que realiza la SVS en virtud de lo dispuesto en la NCG N° 325.</a:t>
            </a:r>
          </a:p>
          <a:p>
            <a:pPr algn="just"/>
            <a:endParaRPr lang="es-MX" sz="2000" b="1" dirty="0">
              <a:solidFill>
                <a:srgbClr val="002060"/>
              </a:solidFill>
            </a:endParaRPr>
          </a:p>
          <a:p>
            <a:pPr algn="just"/>
            <a:r>
              <a:rPr lang="es-MX" sz="2000" b="1" dirty="0" smtClean="0">
                <a:solidFill>
                  <a:srgbClr val="002060"/>
                </a:solidFill>
              </a:rPr>
              <a:t>Funciones:</a:t>
            </a:r>
          </a:p>
          <a:p>
            <a:pPr algn="just"/>
            <a:endParaRPr lang="es-CL" sz="1000" dirty="0" smtClean="0">
              <a:solidFill>
                <a:srgbClr val="002060"/>
              </a:solidFill>
            </a:endParaRPr>
          </a:p>
          <a:p>
            <a:pPr marL="342900" indent="-342900" algn="just">
              <a:spcBef>
                <a:spcPct val="20000"/>
              </a:spcBef>
              <a:buFont typeface="Arial" panose="020B0604020202020204" pitchFamily="34" charset="0"/>
              <a:buChar char="•"/>
              <a:defRPr/>
            </a:pPr>
            <a:r>
              <a:rPr lang="es-CL" sz="2000" dirty="0">
                <a:solidFill>
                  <a:srgbClr val="002060"/>
                </a:solidFill>
              </a:rPr>
              <a:t>Emitir una opinión fundada sobre la razonabilidad y comparabilidad de cada evaluación de riesgos de compañías de seguros que la División de Supervisión de Seguros someta a su consideración.</a:t>
            </a:r>
          </a:p>
          <a:p>
            <a:pPr marL="342900" indent="-342900" algn="just">
              <a:spcBef>
                <a:spcPct val="20000"/>
              </a:spcBef>
              <a:buFont typeface="Arial" panose="020B0604020202020204" pitchFamily="34" charset="0"/>
              <a:buChar char="•"/>
              <a:defRPr/>
            </a:pPr>
            <a:r>
              <a:rPr lang="es-CL" sz="2000" dirty="0">
                <a:solidFill>
                  <a:srgbClr val="002060"/>
                </a:solidFill>
              </a:rPr>
              <a:t>Emitir una opinión fundada sobre las observaciones y recomendaciones que se realicen a la </a:t>
            </a:r>
            <a:r>
              <a:rPr lang="es-CL" sz="2000" dirty="0" smtClean="0">
                <a:solidFill>
                  <a:srgbClr val="002060"/>
                </a:solidFill>
              </a:rPr>
              <a:t>aseguradora, como </a:t>
            </a:r>
            <a:r>
              <a:rPr lang="es-CL" sz="2000" dirty="0">
                <a:solidFill>
                  <a:srgbClr val="002060"/>
                </a:solidFill>
              </a:rPr>
              <a:t>resultado de la evaluación.</a:t>
            </a:r>
          </a:p>
          <a:p>
            <a:pPr marL="342900" indent="-342900" algn="just">
              <a:spcBef>
                <a:spcPct val="20000"/>
              </a:spcBef>
              <a:buFont typeface="Arial" panose="020B0604020202020204" pitchFamily="34" charset="0"/>
              <a:buChar char="•"/>
              <a:defRPr/>
            </a:pPr>
            <a:r>
              <a:rPr lang="es-CL" sz="2000" dirty="0">
                <a:solidFill>
                  <a:srgbClr val="002060"/>
                </a:solidFill>
              </a:rPr>
              <a:t>Recomendar modificaciones de las evaluaciones que revise.</a:t>
            </a:r>
          </a:p>
          <a:p>
            <a:pPr algn="just">
              <a:defRPr/>
            </a:pPr>
            <a:endParaRPr lang="es-CL" sz="1000" dirty="0"/>
          </a:p>
        </p:txBody>
      </p:sp>
      <p:sp>
        <p:nvSpPr>
          <p:cNvPr id="2" name="1 Marcador de número de diapositiva"/>
          <p:cNvSpPr>
            <a:spLocks noGrp="1"/>
          </p:cNvSpPr>
          <p:nvPr>
            <p:ph type="sldNum" sz="quarter" idx="12"/>
          </p:nvPr>
        </p:nvSpPr>
        <p:spPr/>
        <p:txBody>
          <a:bodyPr/>
          <a:lstStyle/>
          <a:p>
            <a:fld id="{F7F384E3-EC3D-4EF8-ADC1-38228C1D79E1}" type="slidenum">
              <a:rPr lang="es-CL" smtClean="0"/>
              <a:t>7</a:t>
            </a:fld>
            <a:endParaRPr lang="es-CL"/>
          </a:p>
        </p:txBody>
      </p:sp>
    </p:spTree>
    <p:extLst>
      <p:ext uri="{BB962C8B-B14F-4D97-AF65-F5344CB8AC3E}">
        <p14:creationId xmlns:p14="http://schemas.microsoft.com/office/powerpoint/2010/main" val="37688983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539998" y="1412726"/>
            <a:ext cx="3311922" cy="431800"/>
          </a:xfrm>
        </p:spPr>
        <p:txBody>
          <a:bodyPr>
            <a:noAutofit/>
          </a:bodyPr>
          <a:lstStyle/>
          <a:p>
            <a:pPr marL="342900" indent="-342900" algn="l" eaLnBrk="1" hangingPunct="1">
              <a:buFont typeface="Wingdings" panose="05000000000000000000" pitchFamily="2" charset="2"/>
              <a:buChar char="Ø"/>
              <a:defRPr/>
            </a:pPr>
            <a:r>
              <a:rPr lang="es-MX" sz="2400" b="1" kern="1200" dirty="0" smtClean="0">
                <a:solidFill>
                  <a:srgbClr val="0070C0"/>
                </a:solidFill>
                <a:ea typeface="+mn-ea"/>
                <a:cs typeface="+mn-cs"/>
              </a:rPr>
              <a:t>Grupo de Control:</a:t>
            </a:r>
            <a:endParaRPr lang="es-ES_tradnl" sz="2400" b="1" kern="1200" dirty="0">
              <a:solidFill>
                <a:srgbClr val="0070C0"/>
              </a:solidFill>
              <a:ea typeface="+mn-ea"/>
              <a:cs typeface="+mn-cs"/>
            </a:endParaRPr>
          </a:p>
        </p:txBody>
      </p:sp>
      <p:sp>
        <p:nvSpPr>
          <p:cNvPr id="5" name="4 Rectángulo"/>
          <p:cNvSpPr/>
          <p:nvPr/>
        </p:nvSpPr>
        <p:spPr>
          <a:xfrm>
            <a:off x="611560" y="188913"/>
            <a:ext cx="7920880" cy="1077218"/>
          </a:xfrm>
          <a:prstGeom prst="rect">
            <a:avLst/>
          </a:prstGeom>
        </p:spPr>
        <p:txBody>
          <a:bodyPr wrap="square">
            <a:spAutoFit/>
          </a:bodyPr>
          <a:lstStyle/>
          <a:p>
            <a:pPr algn="ctr">
              <a:defRPr/>
            </a:pPr>
            <a:r>
              <a:rPr lang="es-MX" sz="3200" b="1" spc="-100" dirty="0" smtClean="0">
                <a:solidFill>
                  <a:srgbClr val="002060"/>
                </a:solidFill>
              </a:rPr>
              <a:t>II. Cambios </a:t>
            </a:r>
            <a:r>
              <a:rPr lang="es-MX" sz="3200" b="1" spc="-100" dirty="0">
                <a:solidFill>
                  <a:srgbClr val="002060"/>
                </a:solidFill>
              </a:rPr>
              <a:t>Estructura </a:t>
            </a:r>
            <a:r>
              <a:rPr lang="es-MX" sz="3200" b="1" spc="-100" dirty="0" smtClean="0">
                <a:solidFill>
                  <a:srgbClr val="002060"/>
                </a:solidFill>
              </a:rPr>
              <a:t>Organizacional Intendencia </a:t>
            </a:r>
            <a:r>
              <a:rPr lang="es-MX" sz="3200" b="1" spc="-100" dirty="0">
                <a:solidFill>
                  <a:srgbClr val="002060"/>
                </a:solidFill>
              </a:rPr>
              <a:t>de Seguros </a:t>
            </a:r>
            <a:endParaRPr lang="es-CL" sz="3200" b="1" spc="-100" dirty="0">
              <a:solidFill>
                <a:srgbClr val="002060"/>
              </a:solidFill>
              <a:latin typeface="+mj-lt"/>
              <a:ea typeface="+mj-ea"/>
              <a:cs typeface="+mj-cs"/>
            </a:endParaRPr>
          </a:p>
        </p:txBody>
      </p:sp>
      <p:sp>
        <p:nvSpPr>
          <p:cNvPr id="6" name="5 CuadroTexto"/>
          <p:cNvSpPr txBox="1"/>
          <p:nvPr/>
        </p:nvSpPr>
        <p:spPr>
          <a:xfrm>
            <a:off x="683568" y="1844824"/>
            <a:ext cx="7848872" cy="3939540"/>
          </a:xfrm>
          <a:prstGeom prst="rect">
            <a:avLst/>
          </a:prstGeom>
          <a:noFill/>
        </p:spPr>
        <p:txBody>
          <a:bodyPr wrap="square" rtlCol="0">
            <a:spAutoFit/>
          </a:bodyPr>
          <a:lstStyle/>
          <a:p>
            <a:pPr algn="just">
              <a:defRPr/>
            </a:pPr>
            <a:endParaRPr lang="es-CL" sz="1000" dirty="0">
              <a:solidFill>
                <a:srgbClr val="002060"/>
              </a:solidFill>
            </a:endParaRPr>
          </a:p>
          <a:p>
            <a:pPr algn="just">
              <a:defRPr/>
            </a:pPr>
            <a:r>
              <a:rPr lang="es-CL" sz="2000" dirty="0">
                <a:solidFill>
                  <a:srgbClr val="002060"/>
                </a:solidFill>
              </a:rPr>
              <a:t>El Grupo de Control estará integrado por:</a:t>
            </a:r>
          </a:p>
          <a:p>
            <a:pPr algn="just">
              <a:defRPr/>
            </a:pPr>
            <a:endParaRPr lang="es-CL" sz="2000" dirty="0">
              <a:solidFill>
                <a:srgbClr val="002060"/>
              </a:solidFill>
            </a:endParaRPr>
          </a:p>
          <a:p>
            <a:pPr lvl="1" algn="just">
              <a:buFont typeface="Wingdings" pitchFamily="2" charset="2"/>
              <a:buChar char="Ø"/>
              <a:defRPr/>
            </a:pPr>
            <a:r>
              <a:rPr lang="es-CL" sz="2000" dirty="0">
                <a:solidFill>
                  <a:srgbClr val="002060"/>
                </a:solidFill>
              </a:rPr>
              <a:t>Los Jefes de las Divisiones de Regulación, de Supervisión y de Riesgos de </a:t>
            </a:r>
            <a:r>
              <a:rPr lang="es-CL" sz="2000" dirty="0" smtClean="0">
                <a:solidFill>
                  <a:srgbClr val="002060"/>
                </a:solidFill>
              </a:rPr>
              <a:t>Seguros</a:t>
            </a:r>
            <a:endParaRPr lang="es-CL" sz="2000" dirty="0">
              <a:solidFill>
                <a:srgbClr val="002060"/>
              </a:solidFill>
            </a:endParaRPr>
          </a:p>
          <a:p>
            <a:pPr lvl="1" algn="just">
              <a:buFont typeface="Wingdings" pitchFamily="2" charset="2"/>
              <a:buChar char="Ø"/>
              <a:defRPr/>
            </a:pPr>
            <a:r>
              <a:rPr lang="es-CL" sz="2000" dirty="0">
                <a:solidFill>
                  <a:srgbClr val="002060"/>
                </a:solidFill>
              </a:rPr>
              <a:t>Un funcionario de cada una de las mencionadas Divisiones, designado por los respectivos Jefes de </a:t>
            </a:r>
            <a:r>
              <a:rPr lang="es-CL" sz="2000" dirty="0" smtClean="0">
                <a:solidFill>
                  <a:srgbClr val="002060"/>
                </a:solidFill>
              </a:rPr>
              <a:t>División.</a:t>
            </a:r>
          </a:p>
          <a:p>
            <a:pPr lvl="1" algn="just">
              <a:buFont typeface="Wingdings" pitchFamily="2" charset="2"/>
              <a:buChar char="Ø"/>
              <a:defRPr/>
            </a:pPr>
            <a:endParaRPr lang="es-CL" sz="2000" dirty="0">
              <a:solidFill>
                <a:srgbClr val="002060"/>
              </a:solidFill>
            </a:endParaRPr>
          </a:p>
          <a:p>
            <a:pPr marL="0" lvl="1" algn="just">
              <a:defRPr/>
            </a:pPr>
            <a:r>
              <a:rPr lang="es-CL" sz="2000" dirty="0">
                <a:solidFill>
                  <a:srgbClr val="002060"/>
                </a:solidFill>
              </a:rPr>
              <a:t>El GC será coordinado por la División de Riesgos de Seguros que ejercerá, además, la función de secretaría del mismo.</a:t>
            </a:r>
          </a:p>
          <a:p>
            <a:pPr lvl="1" algn="just">
              <a:defRPr/>
            </a:pPr>
            <a:endParaRPr lang="es-CL" sz="2000" dirty="0">
              <a:solidFill>
                <a:srgbClr val="002060"/>
              </a:solidFill>
            </a:endParaRPr>
          </a:p>
          <a:p>
            <a:pPr algn="just">
              <a:defRPr/>
            </a:pPr>
            <a:r>
              <a:rPr lang="es-CL" sz="2000" dirty="0">
                <a:solidFill>
                  <a:srgbClr val="002060"/>
                </a:solidFill>
              </a:rPr>
              <a:t>En el desempeño de sus funciones los miembros del GC actuarán de acuerdo a lo dispuesto en la NCG N°325</a:t>
            </a:r>
            <a:r>
              <a:rPr lang="es-CL" sz="2000" dirty="0" smtClean="0">
                <a:solidFill>
                  <a:srgbClr val="002060"/>
                </a:solidFill>
              </a:rPr>
              <a:t>.</a:t>
            </a:r>
            <a:endParaRPr lang="es-CL" sz="2000" dirty="0">
              <a:solidFill>
                <a:srgbClr val="002060"/>
              </a:solidFill>
            </a:endParaRPr>
          </a:p>
        </p:txBody>
      </p:sp>
      <p:sp>
        <p:nvSpPr>
          <p:cNvPr id="2" name="1 Marcador de número de diapositiva"/>
          <p:cNvSpPr>
            <a:spLocks noGrp="1"/>
          </p:cNvSpPr>
          <p:nvPr>
            <p:ph type="sldNum" sz="quarter" idx="12"/>
          </p:nvPr>
        </p:nvSpPr>
        <p:spPr/>
        <p:txBody>
          <a:bodyPr/>
          <a:lstStyle/>
          <a:p>
            <a:fld id="{F7F384E3-EC3D-4EF8-ADC1-38228C1D79E1}" type="slidenum">
              <a:rPr lang="es-CL" smtClean="0"/>
              <a:t>8</a:t>
            </a:fld>
            <a:endParaRPr lang="es-CL"/>
          </a:p>
        </p:txBody>
      </p:sp>
    </p:spTree>
    <p:extLst>
      <p:ext uri="{BB962C8B-B14F-4D97-AF65-F5344CB8AC3E}">
        <p14:creationId xmlns:p14="http://schemas.microsoft.com/office/powerpoint/2010/main" val="24050300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107950" y="1196752"/>
            <a:ext cx="8928546" cy="5545361"/>
          </a:xfrm>
        </p:spPr>
        <p:txBody>
          <a:bodyPr/>
          <a:lstStyle/>
          <a:p>
            <a:pPr marL="0" indent="0" algn="just" eaLnBrk="1" hangingPunct="1">
              <a:buNone/>
              <a:defRPr/>
            </a:pPr>
            <a:endParaRPr lang="es-ES_tradnl" sz="2000" dirty="0"/>
          </a:p>
          <a:p>
            <a:pPr marL="296863" lvl="1" indent="0" eaLnBrk="1" hangingPunct="1">
              <a:buFontTx/>
              <a:buNone/>
              <a:defRPr/>
            </a:pPr>
            <a:endParaRPr lang="es-ES_tradnl" sz="1800" dirty="0" smtClean="0"/>
          </a:p>
        </p:txBody>
      </p:sp>
      <p:sp>
        <p:nvSpPr>
          <p:cNvPr id="5" name="Rectangle 2"/>
          <p:cNvSpPr>
            <a:spLocks noGrp="1" noChangeArrowheads="1"/>
          </p:cNvSpPr>
          <p:nvPr/>
        </p:nvSpPr>
        <p:spPr bwMode="auto">
          <a:xfrm>
            <a:off x="35496" y="-26988"/>
            <a:ext cx="9001000" cy="1079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7500"/>
          </a:bodyPr>
          <a:lstStyle>
            <a:defPPr>
              <a:defRPr lang="es-ES"/>
            </a:defPPr>
            <a:lvl1pPr algn="l"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1400" kern="1200">
                <a:solidFill>
                  <a:schemeClr val="tx1"/>
                </a:solidFill>
                <a:latin typeface="Arial" charset="0"/>
                <a:ea typeface="+mn-ea"/>
                <a:cs typeface="Arial" charset="0"/>
              </a:defRPr>
            </a:lvl2pPr>
            <a:lvl3pPr marL="914400" algn="l" rtl="0" fontAlgn="base">
              <a:spcBef>
                <a:spcPct val="0"/>
              </a:spcBef>
              <a:spcAft>
                <a:spcPct val="0"/>
              </a:spcAft>
              <a:defRPr sz="1400" kern="1200">
                <a:solidFill>
                  <a:schemeClr val="tx1"/>
                </a:solidFill>
                <a:latin typeface="Arial" charset="0"/>
                <a:ea typeface="+mn-ea"/>
                <a:cs typeface="Arial" charset="0"/>
              </a:defRPr>
            </a:lvl3pPr>
            <a:lvl4pPr marL="1371600" algn="l" rtl="0" fontAlgn="base">
              <a:spcBef>
                <a:spcPct val="0"/>
              </a:spcBef>
              <a:spcAft>
                <a:spcPct val="0"/>
              </a:spcAft>
              <a:defRPr sz="1400" kern="1200">
                <a:solidFill>
                  <a:schemeClr val="tx1"/>
                </a:solidFill>
                <a:latin typeface="Arial" charset="0"/>
                <a:ea typeface="+mn-ea"/>
                <a:cs typeface="Arial" charset="0"/>
              </a:defRPr>
            </a:lvl4pPr>
            <a:lvl5pPr marL="1828800" algn="l"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a:lstStyle>
          <a:p>
            <a:pPr algn="ctr" fontAlgn="auto">
              <a:spcAft>
                <a:spcPts val="0"/>
              </a:spcAft>
              <a:defRPr/>
            </a:pPr>
            <a:r>
              <a:rPr lang="es-MX" sz="3200" b="1" spc="-100" dirty="0">
                <a:solidFill>
                  <a:srgbClr val="002060"/>
                </a:solidFill>
                <a:latin typeface="+mn-lt"/>
                <a:cs typeface="+mn-cs"/>
              </a:rPr>
              <a:t>Estructura Organizacional Intendencia </a:t>
            </a:r>
            <a:r>
              <a:rPr lang="es-MX" sz="3200" b="1" spc="-100" dirty="0" smtClean="0">
                <a:solidFill>
                  <a:srgbClr val="002060"/>
                </a:solidFill>
                <a:latin typeface="+mn-lt"/>
                <a:cs typeface="+mn-cs"/>
              </a:rPr>
              <a:t>de Seguros</a:t>
            </a:r>
            <a:endParaRPr lang="es-ES_tradnl" sz="3200" b="1" spc="-100" dirty="0">
              <a:solidFill>
                <a:srgbClr val="002060"/>
              </a:solidFill>
              <a:latin typeface="+mn-lt"/>
              <a:cs typeface="+mn-cs"/>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1615903"/>
            <a:ext cx="9108504" cy="3541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Marcador de número de diapositiva"/>
          <p:cNvSpPr>
            <a:spLocks noGrp="1"/>
          </p:cNvSpPr>
          <p:nvPr>
            <p:ph type="sldNum" sz="quarter" idx="12"/>
          </p:nvPr>
        </p:nvSpPr>
        <p:spPr/>
        <p:txBody>
          <a:bodyPr/>
          <a:lstStyle/>
          <a:p>
            <a:fld id="{F7F384E3-EC3D-4EF8-ADC1-38228C1D79E1}" type="slidenum">
              <a:rPr lang="es-CL" smtClean="0"/>
              <a:t>9</a:t>
            </a:fld>
            <a:endParaRPr lang="es-CL"/>
          </a:p>
        </p:txBody>
      </p:sp>
    </p:spTree>
    <p:extLst>
      <p:ext uri="{BB962C8B-B14F-4D97-AF65-F5344CB8AC3E}">
        <p14:creationId xmlns:p14="http://schemas.microsoft.com/office/powerpoint/2010/main" val="27376026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6899</TotalTime>
  <Words>4350</Words>
  <Application>Microsoft Office PowerPoint</Application>
  <PresentationFormat>Presentación en pantalla (4:3)</PresentationFormat>
  <Paragraphs>722</Paragraphs>
  <Slides>60</Slides>
  <Notes>60</Notes>
  <HiddenSlides>0</HiddenSlides>
  <MMClips>0</MMClips>
  <ScaleCrop>false</ScaleCrop>
  <HeadingPairs>
    <vt:vector size="4" baseType="variant">
      <vt:variant>
        <vt:lpstr>Tema</vt:lpstr>
      </vt:variant>
      <vt:variant>
        <vt:i4>4</vt:i4>
      </vt:variant>
      <vt:variant>
        <vt:lpstr>Títulos de diapositiva</vt:lpstr>
      </vt:variant>
      <vt:variant>
        <vt:i4>60</vt:i4>
      </vt:variant>
    </vt:vector>
  </HeadingPairs>
  <TitlesOfParts>
    <vt:vector size="64" baseType="lpstr">
      <vt:lpstr>Tema de Office</vt:lpstr>
      <vt:lpstr>1_Tema de Office</vt:lpstr>
      <vt:lpstr>2_Tema de Office</vt:lpstr>
      <vt:lpstr>3_Tema de Office</vt:lpstr>
      <vt:lpstr>Evaluación de Solvencia de Compañías de Seguros Nivel II</vt:lpstr>
      <vt:lpstr>Presentación de PowerPoint</vt:lpstr>
      <vt:lpstr>Presentación de PowerPoint</vt:lpstr>
      <vt:lpstr>Presentación de PowerPoint</vt:lpstr>
      <vt:lpstr>Presentación de PowerPoint</vt:lpstr>
      <vt:lpstr>Presentación de PowerPoint</vt:lpstr>
      <vt:lpstr>Grupo de Control  </vt:lpstr>
      <vt:lpstr>Grupo de Control:</vt:lpstr>
      <vt:lpstr>Presentación de PowerPoint</vt:lpstr>
      <vt:lpstr>III. Evaluación de Solvencia de las Aseguradoras </vt:lpstr>
      <vt:lpstr>Presentación de PowerPoint</vt:lpstr>
      <vt:lpstr>2. Matriz de Riesgos</vt:lpstr>
      <vt:lpstr>2. Matriz de Riesgos </vt:lpstr>
      <vt:lpstr>Presentación de PowerPoint</vt:lpstr>
      <vt:lpstr>Presentación de PowerPoint</vt:lpstr>
      <vt:lpstr>Presentación de PowerPoint</vt:lpstr>
      <vt:lpstr>2 b) Riesgos Inherentes</vt:lpstr>
      <vt:lpstr>2 b) Riesgos Inherentes</vt:lpstr>
      <vt:lpstr>2 b) Riesgos Inherentes</vt:lpstr>
      <vt:lpstr>2 b) Riesgos Inherentes</vt:lpstr>
      <vt:lpstr>Riesgos Inherentes de Crédito y Mercado</vt:lpstr>
      <vt:lpstr>2 b) Riesgos Inherentes</vt:lpstr>
      <vt:lpstr>2 b) Riesgos Inherentes</vt:lpstr>
      <vt:lpstr>2 b) Riesgos Inherentes</vt:lpstr>
      <vt:lpstr>2 b) Riesgos Inherentes</vt:lpstr>
      <vt:lpstr>2 b) Riesgos Inherentes</vt:lpstr>
      <vt:lpstr>2 b) Riesgos Inherentes</vt:lpstr>
      <vt:lpstr>2 b) Riesgos Inherentes</vt:lpstr>
      <vt:lpstr>2 b) Riesgos Inherentes</vt:lpstr>
      <vt:lpstr>2 b) Riesgos Inherentes</vt:lpstr>
      <vt:lpstr> 2 b) Riesgos Inherentes </vt:lpstr>
      <vt:lpstr>2 b) Riesgos Inherentes</vt:lpstr>
      <vt:lpstr>2 b) Riesgos Inherentes</vt:lpstr>
      <vt:lpstr>2 b) Riesgos Inherentes</vt:lpstr>
      <vt:lpstr>2 b) Riesgos Inherentes</vt:lpstr>
      <vt:lpstr>2 b) Riesgos Inherentes</vt:lpstr>
      <vt:lpstr>2 b) Riesgos Inherentes</vt:lpstr>
      <vt:lpstr>2 b) Riesgos Inherentes</vt:lpstr>
      <vt:lpstr>2 c) Gestión de Riesgos</vt:lpstr>
      <vt:lpstr>2 c) Mitigación de Riesgos</vt:lpstr>
      <vt:lpstr>2 c) Mitigación de Riesgos</vt:lpstr>
      <vt:lpstr>2 c) ¿Cómo se Evalúa la función de Dirección y Supervisión?</vt:lpstr>
      <vt:lpstr>2 c) ¿Cómo se Evalúa la Función de Gestión del Negocio?</vt:lpstr>
      <vt:lpstr>2 c) ¿Cómo se Evalúa la Función de Gestión de Riesgos?</vt:lpstr>
      <vt:lpstr>Evaluación de la Función de Gestión de Riesgos</vt:lpstr>
      <vt:lpstr>2 d)  Riesgo Neto Agregado Compañía </vt:lpstr>
      <vt:lpstr>2 e) Evaluación Cualitativa del Patrimonio </vt:lpstr>
      <vt:lpstr>2 f) Riesgo Neto Final </vt:lpstr>
      <vt:lpstr>2 f) Riesgo Neto Final </vt:lpstr>
      <vt:lpstr>2 f) Riesgo Neto Final </vt:lpstr>
      <vt:lpstr>3. Evaluación de Solvencia </vt:lpstr>
      <vt:lpstr>3. Evaluación de Solvencia </vt:lpstr>
      <vt:lpstr>3. Evaluación de Solvencia </vt:lpstr>
      <vt:lpstr>4. Acciones de Supervisión y Seguimiento</vt:lpstr>
      <vt:lpstr>4. Acciones de Supervisión y Seguimiento</vt:lpstr>
      <vt:lpstr>Proceso de Evaluación de Riesgos</vt:lpstr>
      <vt:lpstr>IV. ¿Qué esperamos?</vt:lpstr>
      <vt:lpstr>Evaluación de Solvencia de Compañías de Seguros Nivel II</vt:lpstr>
      <vt:lpstr>II. Evaluación de Solvencia de las Aseguradoras </vt:lpstr>
      <vt:lpstr>2. Matriz de Riesgos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Metodología Matriz de Riesgos</dc:title>
  <cp:lastPrinted>2013-10-01T22:05:24Z</cp:lastPrinted>
  <dcterms:created xsi:type="dcterms:W3CDTF">2013-08-08T19:44:44Z</dcterms:created>
  <dcterms:modified xsi:type="dcterms:W3CDTF">2013-10-07T22:36:39Z</dcterms:modified>
</cp:coreProperties>
</file>